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66" r:id="rId4"/>
    <p:sldId id="262" r:id="rId5"/>
    <p:sldId id="263" r:id="rId6"/>
    <p:sldId id="265" r:id="rId7"/>
    <p:sldId id="260" r:id="rId8"/>
    <p:sldId id="259" r:id="rId9"/>
    <p:sldId id="267" r:id="rId10"/>
    <p:sldId id="268" r:id="rId11"/>
    <p:sldId id="269" r:id="rId12"/>
    <p:sldId id="270" r:id="rId13"/>
    <p:sldId id="271" r:id="rId14"/>
    <p:sldId id="258" r:id="rId15"/>
    <p:sldId id="25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png>
</file>

<file path=ppt/media/image3.png>
</file>

<file path=ppt/media/image30.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4/12/2016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4/12/2016</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image" Target="../media/image23.jpeg"/><Relationship Id="rId7"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6.jpeg"/><Relationship Id="rId5" Type="http://schemas.openxmlformats.org/officeDocument/2006/relationships/image" Target="../media/image25.jpeg"/><Relationship Id="rId4" Type="http://schemas.openxmlformats.org/officeDocument/2006/relationships/image" Target="../media/image24.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7" Type="http://schemas.openxmlformats.org/officeDocument/2006/relationships/image" Target="../media/image21.jpeg"/><Relationship Id="rId2" Type="http://schemas.openxmlformats.org/officeDocument/2006/relationships/image" Target="../media/image16.jpeg"/><Relationship Id="rId1" Type="http://schemas.openxmlformats.org/officeDocument/2006/relationships/slideLayout" Target="../slideLayouts/slideLayout2.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5825905" y="777926"/>
            <a:ext cx="1055353" cy="2585323"/>
          </a:xfrm>
          <a:prstGeom prst="rect">
            <a:avLst/>
          </a:prstGeom>
          <a:noFill/>
        </p:spPr>
        <p:txBody>
          <a:bodyPr wrap="none" lIns="91440" tIns="45720" rIns="91440" bIns="45720">
            <a:spAutoFit/>
          </a:bodyPr>
          <a:lstStyle/>
          <a:p>
            <a:pPr algn="ctr"/>
            <a:endParaRPr lang="es-ES" sz="5400" b="1" spc="50" dirty="0" smtClean="0">
              <a:ln w="9525" cmpd="sng">
                <a:solidFill>
                  <a:schemeClr val="accent1"/>
                </a:solidFill>
                <a:prstDash val="solid"/>
              </a:ln>
              <a:solidFill>
                <a:srgbClr val="70AD47">
                  <a:tint val="1000"/>
                </a:srgbClr>
              </a:solidFill>
              <a:effectLst>
                <a:glow rad="38100">
                  <a:schemeClr val="accent1">
                    <a:alpha val="40000"/>
                  </a:schemeClr>
                </a:glow>
              </a:effectLst>
            </a:endParaRPr>
          </a:p>
          <a:p>
            <a:pPr algn="ctr"/>
            <a:endParaRPr lang="es-ES" sz="5400" b="1" spc="50" dirty="0" smtClean="0">
              <a:ln w="9525" cmpd="sng">
                <a:solidFill>
                  <a:schemeClr val="accent1"/>
                </a:solidFill>
                <a:prstDash val="solid"/>
              </a:ln>
              <a:solidFill>
                <a:srgbClr val="70AD47">
                  <a:tint val="1000"/>
                </a:srgbClr>
              </a:solidFill>
              <a:effectLst>
                <a:glow rad="38100">
                  <a:schemeClr val="accent1">
                    <a:alpha val="40000"/>
                  </a:schemeClr>
                </a:glow>
              </a:effectLst>
            </a:endParaRPr>
          </a:p>
          <a:p>
            <a:pPr algn="ctr"/>
            <a:r>
              <a:rPr lang="es-ES" sz="5400" b="1" spc="50" dirty="0" smtClean="0">
                <a:ln w="9525" cmpd="sng">
                  <a:solidFill>
                    <a:schemeClr val="accent1"/>
                  </a:solidFill>
                  <a:prstDash val="solid"/>
                </a:ln>
                <a:solidFill>
                  <a:srgbClr val="70AD47">
                    <a:tint val="1000"/>
                  </a:srgbClr>
                </a:solidFill>
                <a:effectLst>
                  <a:glow rad="38100">
                    <a:schemeClr val="accent1">
                      <a:alpha val="40000"/>
                    </a:schemeClr>
                  </a:glow>
                </a:effectLst>
              </a:rPr>
              <a:t>Vs </a:t>
            </a:r>
          </a:p>
        </p:txBody>
      </p:sp>
      <p:pic>
        <p:nvPicPr>
          <p:cNvPr id="1026" name="Picture 2" descr="http://pngimg.com/upload/cloud_PNG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1671" y="3260218"/>
            <a:ext cx="6858000" cy="37433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sangfor.net/assets/img/posts/Microsoft-Azure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7417" y="777926"/>
            <a:ext cx="4539612" cy="152100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blink.ucsd.edu/_images/technology-tab/aw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6206" y="3036379"/>
            <a:ext cx="3714750" cy="2095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7595052" y="2068469"/>
            <a:ext cx="4514377" cy="1569660"/>
          </a:xfrm>
          <a:prstGeom prst="rect">
            <a:avLst/>
          </a:prstGeom>
          <a:noFill/>
        </p:spPr>
        <p:txBody>
          <a:bodyPr wrap="none" lIns="91440" tIns="45720" rIns="91440" bIns="45720">
            <a:spAutoFit/>
          </a:bodyPr>
          <a:lstStyle/>
          <a:p>
            <a:pPr algn="ctr"/>
            <a:r>
              <a:rPr lang="es-ES" sz="32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Juan Buenache López</a:t>
            </a:r>
          </a:p>
          <a:p>
            <a:pPr algn="ctr"/>
            <a:r>
              <a:rPr lang="es-ES" sz="3200" b="1" dirty="0" smtClean="0">
                <a:ln w="9525">
                  <a:solidFill>
                    <a:schemeClr val="bg1"/>
                  </a:solidFill>
                  <a:prstDash val="solid"/>
                </a:ln>
                <a:effectLst>
                  <a:outerShdw blurRad="12700" dist="38100" dir="2700000" algn="tl" rotWithShape="0">
                    <a:schemeClr val="bg1">
                      <a:lumMod val="50000"/>
                    </a:schemeClr>
                  </a:outerShdw>
                </a:effectLst>
              </a:rPr>
              <a:t>Fran Madrid Ruiz</a:t>
            </a:r>
          </a:p>
          <a:p>
            <a:pPr algn="ctr"/>
            <a:r>
              <a:rPr lang="es-ES" sz="32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Piero </a:t>
            </a:r>
            <a:r>
              <a:rPr lang="es-ES" sz="3200" b="1" cap="none" spc="0" dirty="0" err="1" smtClean="0">
                <a:ln w="9525">
                  <a:solidFill>
                    <a:schemeClr val="bg1"/>
                  </a:solidFill>
                  <a:prstDash val="solid"/>
                </a:ln>
                <a:solidFill>
                  <a:schemeClr val="tx1"/>
                </a:solidFill>
                <a:effectLst>
                  <a:outerShdw blurRad="12700" dist="38100" dir="2700000" algn="tl" rotWithShape="0">
                    <a:schemeClr val="bg1">
                      <a:lumMod val="50000"/>
                    </a:schemeClr>
                  </a:outerShdw>
                </a:effectLst>
              </a:rPr>
              <a:t>Rospigliosi</a:t>
            </a:r>
            <a:r>
              <a:rPr lang="es-ES" sz="32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 Beltrán</a:t>
            </a:r>
            <a:endParaRPr lang="es-ES" sz="3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6143338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3203342" y="394823"/>
            <a:ext cx="6580648" cy="923330"/>
          </a:xfrm>
          <a:prstGeom prst="rect">
            <a:avLst/>
          </a:prstGeom>
          <a:noFill/>
        </p:spPr>
        <p:txBody>
          <a:bodyPr wrap="none" lIns="91440" tIns="45720" rIns="91440" bIns="45720">
            <a:spAutoFit/>
          </a:bodyPr>
          <a:lstStyle/>
          <a:p>
            <a:pPr algn="ctr"/>
            <a:r>
              <a:rPr lang="es-ES" sz="54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Matri</a:t>
            </a:r>
            <a:r>
              <a:rPr lang="es-ES" sz="5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z de Evaluación</a:t>
            </a:r>
            <a:endParaRPr lang="es-E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 name="Rectángulo 4"/>
          <p:cNvSpPr/>
          <p:nvPr/>
        </p:nvSpPr>
        <p:spPr>
          <a:xfrm>
            <a:off x="2525912" y="1569994"/>
            <a:ext cx="1354859" cy="646331"/>
          </a:xfrm>
          <a:prstGeom prst="rect">
            <a:avLst/>
          </a:prstGeom>
          <a:noFill/>
        </p:spPr>
        <p:txBody>
          <a:bodyPr wrap="none" lIns="91440" tIns="45720" rIns="91440" bIns="45720">
            <a:spAutoFit/>
          </a:bodyPr>
          <a:lstStyle/>
          <a:p>
            <a:pPr algn="ct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Azure</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Rectángulo 5"/>
          <p:cNvSpPr/>
          <p:nvPr/>
        </p:nvSpPr>
        <p:spPr>
          <a:xfrm>
            <a:off x="7874753" y="1520742"/>
            <a:ext cx="2531462" cy="646331"/>
          </a:xfrm>
          <a:prstGeom prst="rect">
            <a:avLst/>
          </a:prstGeom>
          <a:noFill/>
        </p:spPr>
        <p:txBody>
          <a:bodyPr wrap="none" lIns="91440" tIns="45720" rIns="91440" bIns="45720">
            <a:spAutoFit/>
          </a:bodyPr>
          <a:lstStyle/>
          <a:p>
            <a:pPr algn="ct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AmazonWS</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graphicFrame>
        <p:nvGraphicFramePr>
          <p:cNvPr id="8" name="Tabla 7"/>
          <p:cNvGraphicFramePr>
            <a:graphicFrameLocks noGrp="1"/>
          </p:cNvGraphicFramePr>
          <p:nvPr>
            <p:extLst>
              <p:ext uri="{D42A27DB-BD31-4B8C-83A1-F6EECF244321}">
                <p14:modId xmlns:p14="http://schemas.microsoft.com/office/powerpoint/2010/main" val="831578035"/>
              </p:ext>
            </p:extLst>
          </p:nvPr>
        </p:nvGraphicFramePr>
        <p:xfrm>
          <a:off x="656822" y="2216325"/>
          <a:ext cx="5679583" cy="4340180"/>
        </p:xfrm>
        <a:graphic>
          <a:graphicData uri="http://schemas.openxmlformats.org/drawingml/2006/table">
            <a:tbl>
              <a:tblPr firstRow="1" firstCol="1" bandRow="1">
                <a:tableStyleId>{5C22544A-7EE6-4342-B048-85BDC9FD1C3A}</a:tableStyleId>
              </a:tblPr>
              <a:tblGrid>
                <a:gridCol w="1807870"/>
                <a:gridCol w="444080"/>
                <a:gridCol w="3427633"/>
              </a:tblGrid>
              <a:tr h="205264">
                <a:tc gridSpan="3">
                  <a:txBody>
                    <a:bodyPr/>
                    <a:lstStyle/>
                    <a:p>
                      <a:pPr algn="ctr">
                        <a:lnSpc>
                          <a:spcPct val="107000"/>
                        </a:lnSpc>
                        <a:spcAft>
                          <a:spcPts val="0"/>
                        </a:spcAft>
                      </a:pPr>
                      <a:r>
                        <a:rPr lang="es-ES" sz="1100" dirty="0">
                          <a:effectLst/>
                        </a:rPr>
                        <a:t>Criterios Uso y Rendimiento</a:t>
                      </a:r>
                      <a:endParaRPr lang="es-E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hMerge="1">
                  <a:txBody>
                    <a:bodyPr/>
                    <a:lstStyle/>
                    <a:p>
                      <a:endParaRPr lang="es-ES"/>
                    </a:p>
                  </a:txBody>
                  <a:tcPr/>
                </a:tc>
                <a:tc hMerge="1">
                  <a:txBody>
                    <a:bodyPr/>
                    <a:lstStyle/>
                    <a:p>
                      <a:endParaRPr lang="es-ES"/>
                    </a:p>
                  </a:txBody>
                  <a:tcPr/>
                </a:tc>
              </a:tr>
              <a:tr h="268501">
                <a:tc>
                  <a:txBody>
                    <a:bodyPr/>
                    <a:lstStyle/>
                    <a:p>
                      <a:pPr algn="ctr">
                        <a:lnSpc>
                          <a:spcPct val="107000"/>
                        </a:lnSpc>
                        <a:spcAft>
                          <a:spcPts val="0"/>
                        </a:spcAft>
                      </a:pPr>
                      <a:r>
                        <a:rPr lang="es-ES" sz="1100" dirty="0">
                          <a:effectLst/>
                        </a:rPr>
                        <a:t>Nombre</a:t>
                      </a:r>
                      <a:endParaRPr lang="es-E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0"/>
                        </a:spcAft>
                      </a:pPr>
                      <a:r>
                        <a:rPr lang="es-ES" sz="1100">
                          <a:effectLst/>
                        </a:rPr>
                        <a:t>Nota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0"/>
                        </a:spcAft>
                      </a:pPr>
                      <a:r>
                        <a:rPr lang="es-ES" sz="1100">
                          <a:effectLst/>
                        </a:rPr>
                        <a:t>Comentario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r>
              <a:tr h="644402">
                <a:tc>
                  <a:txBody>
                    <a:bodyPr/>
                    <a:lstStyle/>
                    <a:p>
                      <a:pPr>
                        <a:lnSpc>
                          <a:spcPct val="107000"/>
                        </a:lnSpc>
                        <a:spcAft>
                          <a:spcPts val="0"/>
                        </a:spcAft>
                      </a:pPr>
                      <a:r>
                        <a:rPr lang="es-ES" sz="1100">
                          <a:effectLst/>
                        </a:rPr>
                        <a:t>Facilidad de traspaso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7</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Es bastante sencillo traspasarse de un sistema tradicional a este, puesto que casi todos los programas te dan la opción de tener Azure de alguna manera u otra.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429602">
                <a:tc>
                  <a:txBody>
                    <a:bodyPr/>
                    <a:lstStyle/>
                    <a:p>
                      <a:pPr>
                        <a:lnSpc>
                          <a:spcPct val="107000"/>
                        </a:lnSpc>
                        <a:spcAft>
                          <a:spcPts val="0"/>
                        </a:spcAft>
                      </a:pPr>
                      <a:r>
                        <a:rPr lang="es-ES" sz="1100">
                          <a:effectLst/>
                        </a:rPr>
                        <a:t>Computación</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7</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Azure tiene buena computación, trabaja en el momento de una manera rápida y efectiva.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429602">
                <a:tc>
                  <a:txBody>
                    <a:bodyPr/>
                    <a:lstStyle/>
                    <a:p>
                      <a:pPr>
                        <a:lnSpc>
                          <a:spcPct val="107000"/>
                        </a:lnSpc>
                        <a:spcAft>
                          <a:spcPts val="0"/>
                        </a:spcAft>
                      </a:pPr>
                      <a:r>
                        <a:rPr lang="es-ES" sz="1100">
                          <a:effectLst/>
                        </a:rPr>
                        <a:t>Storage</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6</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En cuanto a la capacidad Azure tiene bastante capacidad por lo que puede almacenar grandes cosas de una manera fácil y además rápida.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859203">
                <a:tc>
                  <a:txBody>
                    <a:bodyPr/>
                    <a:lstStyle/>
                    <a:p>
                      <a:pPr>
                        <a:lnSpc>
                          <a:spcPct val="107000"/>
                        </a:lnSpc>
                        <a:spcAft>
                          <a:spcPts val="0"/>
                        </a:spcAft>
                      </a:pPr>
                      <a:r>
                        <a:rPr lang="es-ES" sz="1100">
                          <a:effectLst/>
                        </a:rPr>
                        <a:t>APP Developer</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5</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Azure en cuanto a la creación de sistemas dentro de Azure, no es bastante fácil puesto que trata más de un almacenamiento que de una creación de sistemas nuevos, aunque sí que puede ayudar a la creación por ejemplo de páginas web.</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429602">
                <a:tc>
                  <a:txBody>
                    <a:bodyPr/>
                    <a:lstStyle/>
                    <a:p>
                      <a:pPr>
                        <a:lnSpc>
                          <a:spcPct val="107000"/>
                        </a:lnSpc>
                        <a:spcAft>
                          <a:spcPts val="0"/>
                        </a:spcAft>
                      </a:pPr>
                      <a:r>
                        <a:rPr lang="es-ES" sz="1100">
                          <a:effectLst/>
                        </a:rPr>
                        <a:t>Containers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7</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En este sentido Azure es bastante receptiva en cuanto a la creación de un entorno virtual dentro de él.</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644402">
                <a:tc>
                  <a:txBody>
                    <a:bodyPr/>
                    <a:lstStyle/>
                    <a:p>
                      <a:pPr>
                        <a:lnSpc>
                          <a:spcPct val="107000"/>
                        </a:lnSpc>
                        <a:spcAft>
                          <a:spcPts val="0"/>
                        </a:spcAft>
                      </a:pPr>
                      <a:r>
                        <a:rPr lang="es-ES" sz="1100">
                          <a:effectLst/>
                        </a:rPr>
                        <a:t>Rendimiento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8</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Azure tiene un gran rendimiento, por lo que puede soportar grandes pesos de documentos, imágenes, etc. Y a  su vez que se bastante rápido su utilización.</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429602">
                <a:tc>
                  <a:txBody>
                    <a:bodyPr/>
                    <a:lstStyle/>
                    <a:p>
                      <a:pPr>
                        <a:lnSpc>
                          <a:spcPct val="107000"/>
                        </a:lnSpc>
                        <a:spcAft>
                          <a:spcPts val="0"/>
                        </a:spcAft>
                      </a:pPr>
                      <a:r>
                        <a:rPr lang="es-ES" sz="1100">
                          <a:effectLst/>
                        </a:rPr>
                        <a:t>Usabilidad</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8</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dirty="0" err="1">
                          <a:effectLst/>
                        </a:rPr>
                        <a:t>Azure</a:t>
                      </a:r>
                      <a:r>
                        <a:rPr lang="es-ES" sz="900" dirty="0">
                          <a:effectLst/>
                        </a:rPr>
                        <a:t> es bastante intuitiva y puede usarse por cualquier tipo de usuario de una manera fácil y cómoda.</a:t>
                      </a:r>
                      <a:endParaRPr lang="es-E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bl>
          </a:graphicData>
        </a:graphic>
      </p:graphicFrame>
      <p:graphicFrame>
        <p:nvGraphicFramePr>
          <p:cNvPr id="9" name="Tabla 8"/>
          <p:cNvGraphicFramePr>
            <a:graphicFrameLocks noGrp="1"/>
          </p:cNvGraphicFramePr>
          <p:nvPr>
            <p:extLst>
              <p:ext uri="{D42A27DB-BD31-4B8C-83A1-F6EECF244321}">
                <p14:modId xmlns:p14="http://schemas.microsoft.com/office/powerpoint/2010/main" val="1826489749"/>
              </p:ext>
            </p:extLst>
          </p:nvPr>
        </p:nvGraphicFramePr>
        <p:xfrm>
          <a:off x="6674179" y="2575774"/>
          <a:ext cx="4932609" cy="3973660"/>
        </p:xfrm>
        <a:graphic>
          <a:graphicData uri="http://schemas.openxmlformats.org/drawingml/2006/table">
            <a:tbl>
              <a:tblPr firstRow="1" firstCol="1" bandRow="1">
                <a:tableStyleId>{5C22544A-7EE6-4342-B048-85BDC9FD1C3A}</a:tableStyleId>
              </a:tblPr>
              <a:tblGrid>
                <a:gridCol w="1581087"/>
                <a:gridCol w="388244"/>
                <a:gridCol w="2963278"/>
              </a:tblGrid>
              <a:tr h="364725">
                <a:tc>
                  <a:txBody>
                    <a:bodyPr/>
                    <a:lstStyle/>
                    <a:p>
                      <a:pPr>
                        <a:lnSpc>
                          <a:spcPct val="107000"/>
                        </a:lnSpc>
                        <a:spcAft>
                          <a:spcPts val="0"/>
                        </a:spcAft>
                      </a:pPr>
                      <a:r>
                        <a:rPr lang="es-ES" sz="1000" dirty="0">
                          <a:effectLst/>
                        </a:rPr>
                        <a:t>Facilidad de traspaso</a:t>
                      </a:r>
                      <a:endParaRPr lang="es-E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1000">
                          <a:effectLst/>
                        </a:rPr>
                        <a:t>7</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900" dirty="0">
                          <a:effectLst/>
                        </a:rPr>
                        <a:t>Gran facilidad en la gestión de trasvase de los servidores locales  a servidores en la nube.</a:t>
                      </a:r>
                      <a:endParaRPr lang="es-E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r>
              <a:tr h="230817">
                <a:tc>
                  <a:txBody>
                    <a:bodyPr/>
                    <a:lstStyle/>
                    <a:p>
                      <a:pPr>
                        <a:lnSpc>
                          <a:spcPct val="107000"/>
                        </a:lnSpc>
                        <a:spcAft>
                          <a:spcPts val="0"/>
                        </a:spcAft>
                      </a:pPr>
                      <a:r>
                        <a:rPr lang="es-ES" sz="1000">
                          <a:effectLst/>
                        </a:rPr>
                        <a:t>Computación</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1000">
                          <a:effectLst/>
                        </a:rPr>
                        <a:t>8</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n-US" sz="900">
                          <a:effectLst/>
                        </a:rPr>
                        <a:t> 16-core processors, 244 GiB of RAM</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r>
              <a:tr h="553959">
                <a:tc>
                  <a:txBody>
                    <a:bodyPr/>
                    <a:lstStyle/>
                    <a:p>
                      <a:pPr>
                        <a:lnSpc>
                          <a:spcPct val="107000"/>
                        </a:lnSpc>
                        <a:spcAft>
                          <a:spcPts val="0"/>
                        </a:spcAft>
                      </a:pPr>
                      <a:r>
                        <a:rPr lang="es-ES" sz="1000">
                          <a:effectLst/>
                        </a:rPr>
                        <a:t>Storage</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1000">
                          <a:effectLst/>
                        </a:rPr>
                        <a:t>7</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900">
                          <a:effectLst/>
                        </a:rPr>
                        <a:t>864 GB SSD en la instancia más grande y hasta 28 discos duros de 1 TB .Con Amazon WS, podrá almacenar todos los datos que desee y obtener acceso a ellos cuando los necesite. </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r>
              <a:tr h="230817">
                <a:tc>
                  <a:txBody>
                    <a:bodyPr/>
                    <a:lstStyle/>
                    <a:p>
                      <a:pPr>
                        <a:lnSpc>
                          <a:spcPct val="107000"/>
                        </a:lnSpc>
                        <a:spcAft>
                          <a:spcPts val="0"/>
                        </a:spcAft>
                      </a:pPr>
                      <a:r>
                        <a:rPr lang="es-ES" sz="1000">
                          <a:effectLst/>
                        </a:rPr>
                        <a:t>APP Developer</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1000">
                          <a:effectLst/>
                        </a:rPr>
                        <a:t>6</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900">
                          <a:effectLst/>
                        </a:rPr>
                        <a:t>Compatible con los más actuales lenguajes.</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r>
              <a:tr h="553959">
                <a:tc>
                  <a:txBody>
                    <a:bodyPr/>
                    <a:lstStyle/>
                    <a:p>
                      <a:pPr>
                        <a:lnSpc>
                          <a:spcPct val="107000"/>
                        </a:lnSpc>
                        <a:spcAft>
                          <a:spcPts val="0"/>
                        </a:spcAft>
                      </a:pPr>
                      <a:r>
                        <a:rPr lang="es-ES" sz="1000">
                          <a:effectLst/>
                        </a:rPr>
                        <a:t>Rendimiento</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1000">
                          <a:effectLst/>
                        </a:rPr>
                        <a:t>10</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900" dirty="0">
                          <a:effectLst/>
                        </a:rPr>
                        <a:t>Los casos de éxito de grandes empresas conocidas confirman el alto rendimiento que se logra con este sistema y la mejora que se experimenta</a:t>
                      </a:r>
                      <a:endParaRPr lang="es-E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r>
              <a:tr h="369305">
                <a:tc>
                  <a:txBody>
                    <a:bodyPr/>
                    <a:lstStyle/>
                    <a:p>
                      <a:pPr>
                        <a:lnSpc>
                          <a:spcPct val="107000"/>
                        </a:lnSpc>
                        <a:spcAft>
                          <a:spcPts val="0"/>
                        </a:spcAft>
                      </a:pPr>
                      <a:r>
                        <a:rPr lang="es-ES" sz="1000">
                          <a:effectLst/>
                        </a:rPr>
                        <a:t>Usabilidad</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1000">
                          <a:effectLst/>
                        </a:rPr>
                        <a:t>9</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900">
                          <a:effectLst/>
                        </a:rPr>
                        <a:t>Debido a que maneja lenguajes actuales la usabilidad y el aprendizaje es óptimo</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r>
              <a:tr h="1670078">
                <a:tc>
                  <a:txBody>
                    <a:bodyPr/>
                    <a:lstStyle/>
                    <a:p>
                      <a:pPr>
                        <a:lnSpc>
                          <a:spcPct val="107000"/>
                        </a:lnSpc>
                        <a:spcAft>
                          <a:spcPts val="0"/>
                        </a:spcAft>
                      </a:pPr>
                      <a:r>
                        <a:rPr lang="es-ES" sz="1000">
                          <a:effectLst/>
                        </a:rPr>
                        <a:t>Containers</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1000">
                          <a:effectLst/>
                        </a:rPr>
                        <a:t>8</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c>
                  <a:txBody>
                    <a:bodyPr/>
                    <a:lstStyle/>
                    <a:p>
                      <a:pPr algn="ctr">
                        <a:lnSpc>
                          <a:spcPct val="107000"/>
                        </a:lnSpc>
                        <a:spcAft>
                          <a:spcPts val="0"/>
                        </a:spcAft>
                      </a:pPr>
                      <a:r>
                        <a:rPr lang="es-ES" sz="900" dirty="0">
                          <a:effectLst/>
                        </a:rPr>
                        <a:t> Permite ejecutar y administrar fácilmente aplicaciones con contenedores de </a:t>
                      </a:r>
                      <a:r>
                        <a:rPr lang="es-ES" sz="900" dirty="0" err="1">
                          <a:effectLst/>
                        </a:rPr>
                        <a:t>Docker</a:t>
                      </a:r>
                      <a:r>
                        <a:rPr lang="es-ES" sz="900" dirty="0">
                          <a:effectLst/>
                        </a:rPr>
                        <a:t> en un clúster de instancias de Amazon EC2. Las aplicaciones empaquetadas como contenedores a nivel local se implementarán y ejecutarán de la misma forma que los contenedores administrados por Amazon ECS. Amazon  elimina la necesidad de instalar, operar y escalar su propia infraestructura de administración de clústeres, y le permite programar aplicaciones compatibles con </a:t>
                      </a:r>
                      <a:r>
                        <a:rPr lang="es-ES" sz="900" dirty="0" err="1">
                          <a:effectLst/>
                        </a:rPr>
                        <a:t>Docker</a:t>
                      </a:r>
                      <a:r>
                        <a:rPr lang="es-ES" sz="900" dirty="0">
                          <a:effectLst/>
                        </a:rPr>
                        <a:t> en su clúster, según sus necesidades de recursos y requisitos de disponibilidad.</a:t>
                      </a:r>
                      <a:endParaRPr lang="es-E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42383" marR="42383" marT="0" marB="0" anchor="ctr"/>
                </a:tc>
              </a:tr>
            </a:tbl>
          </a:graphicData>
        </a:graphic>
      </p:graphicFrame>
      <p:graphicFrame>
        <p:nvGraphicFramePr>
          <p:cNvPr id="13" name="Tabla 12"/>
          <p:cNvGraphicFramePr>
            <a:graphicFrameLocks noGrp="1"/>
          </p:cNvGraphicFramePr>
          <p:nvPr>
            <p:extLst>
              <p:ext uri="{D42A27DB-BD31-4B8C-83A1-F6EECF244321}">
                <p14:modId xmlns:p14="http://schemas.microsoft.com/office/powerpoint/2010/main" val="1365799444"/>
              </p:ext>
            </p:extLst>
          </p:nvPr>
        </p:nvGraphicFramePr>
        <p:xfrm>
          <a:off x="6674179" y="2167073"/>
          <a:ext cx="4932609" cy="381000"/>
        </p:xfrm>
        <a:graphic>
          <a:graphicData uri="http://schemas.openxmlformats.org/drawingml/2006/table">
            <a:tbl>
              <a:tblPr firstRow="1" firstCol="1" bandRow="1">
                <a:tableStyleId>{5C22544A-7EE6-4342-B048-85BDC9FD1C3A}</a:tableStyleId>
              </a:tblPr>
              <a:tblGrid>
                <a:gridCol w="1570101"/>
                <a:gridCol w="385675"/>
                <a:gridCol w="2976833"/>
              </a:tblGrid>
              <a:tr h="190500">
                <a:tc gridSpan="3">
                  <a:txBody>
                    <a:bodyPr/>
                    <a:lstStyle/>
                    <a:p>
                      <a:pPr algn="ctr">
                        <a:lnSpc>
                          <a:spcPct val="107000"/>
                        </a:lnSpc>
                        <a:spcAft>
                          <a:spcPts val="0"/>
                        </a:spcAft>
                      </a:pPr>
                      <a:r>
                        <a:rPr lang="es-ES" sz="1100">
                          <a:effectLst/>
                        </a:rPr>
                        <a:t>Criterios Uso y Rendimiento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hMerge="1">
                  <a:txBody>
                    <a:bodyPr/>
                    <a:lstStyle/>
                    <a:p>
                      <a:endParaRPr lang="es-ES"/>
                    </a:p>
                  </a:txBody>
                  <a:tcPr/>
                </a:tc>
                <a:tc hMerge="1">
                  <a:txBody>
                    <a:bodyPr/>
                    <a:lstStyle/>
                    <a:p>
                      <a:endParaRPr lang="es-ES"/>
                    </a:p>
                  </a:txBody>
                  <a:tcPr/>
                </a:tc>
              </a:tr>
              <a:tr h="190500">
                <a:tc>
                  <a:txBody>
                    <a:bodyPr/>
                    <a:lstStyle/>
                    <a:p>
                      <a:pPr algn="ctr">
                        <a:lnSpc>
                          <a:spcPct val="107000"/>
                        </a:lnSpc>
                        <a:spcAft>
                          <a:spcPts val="0"/>
                        </a:spcAft>
                      </a:pPr>
                      <a:r>
                        <a:rPr lang="es-ES" sz="1100">
                          <a:effectLst/>
                        </a:rPr>
                        <a:t>Nombre</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0"/>
                        </a:spcAft>
                      </a:pPr>
                      <a:r>
                        <a:rPr lang="es-ES" sz="1100">
                          <a:effectLst/>
                        </a:rPr>
                        <a:t>Nota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0"/>
                        </a:spcAft>
                      </a:pPr>
                      <a:r>
                        <a:rPr lang="es-ES" sz="1100" dirty="0">
                          <a:effectLst/>
                        </a:rPr>
                        <a:t>Comentario</a:t>
                      </a:r>
                      <a:endParaRPr lang="es-E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r>
            </a:tbl>
          </a:graphicData>
        </a:graphic>
      </p:graphicFrame>
    </p:spTree>
    <p:extLst>
      <p:ext uri="{BB962C8B-B14F-4D97-AF65-F5344CB8AC3E}">
        <p14:creationId xmlns:p14="http://schemas.microsoft.com/office/powerpoint/2010/main" val="29473319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2545119" y="467975"/>
            <a:ext cx="7897098" cy="923330"/>
          </a:xfrm>
          <a:prstGeom prst="rect">
            <a:avLst/>
          </a:prstGeom>
          <a:noFill/>
        </p:spPr>
        <p:txBody>
          <a:bodyPr wrap="none" lIns="91440" tIns="45720" rIns="91440" bIns="45720">
            <a:spAutoFit/>
          </a:bodyPr>
          <a:lstStyle/>
          <a:p>
            <a:pPr algn="ctr"/>
            <a:r>
              <a:rPr lang="es-ES" sz="54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CRITERIOS ABSTRACTOS</a:t>
            </a:r>
            <a:endParaRPr lang="es-E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2050" name="Picture 2" descr="blog.jpg (1024×72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8887" y="1651938"/>
            <a:ext cx="1748723" cy="1234694"/>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3355146" y="2037637"/>
            <a:ext cx="2505815"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Experiencia</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2052" name="Picture 4" descr="2014-01-19-2.jpg (1600×14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5300" y="1391305"/>
            <a:ext cx="2222500" cy="1944687"/>
          </a:xfrm>
          <a:prstGeom prst="rect">
            <a:avLst/>
          </a:prstGeom>
          <a:noFill/>
          <a:extLst>
            <a:ext uri="{909E8E84-426E-40DD-AFC4-6F175D3DCCD1}">
              <a14:hiddenFill xmlns:a14="http://schemas.microsoft.com/office/drawing/2010/main">
                <a:solidFill>
                  <a:srgbClr val="FFFFFF"/>
                </a:solidFill>
              </a14:hiddenFill>
            </a:ext>
          </a:extLst>
        </p:spPr>
      </p:pic>
      <p:sp>
        <p:nvSpPr>
          <p:cNvPr id="8" name="Rectángulo 7"/>
          <p:cNvSpPr/>
          <p:nvPr/>
        </p:nvSpPr>
        <p:spPr>
          <a:xfrm>
            <a:off x="9500256" y="2037636"/>
            <a:ext cx="1787669"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Clientes</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2054" name="Picture 6" descr="Limitaciones.jpeg (204×20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8887" y="3147265"/>
            <a:ext cx="1399413" cy="1399414"/>
          </a:xfrm>
          <a:prstGeom prst="rect">
            <a:avLst/>
          </a:prstGeom>
          <a:noFill/>
          <a:extLst>
            <a:ext uri="{909E8E84-426E-40DD-AFC4-6F175D3DCCD1}">
              <a14:hiddenFill xmlns:a14="http://schemas.microsoft.com/office/drawing/2010/main">
                <a:solidFill>
                  <a:srgbClr val="FFFFFF"/>
                </a:solidFill>
              </a14:hiddenFill>
            </a:ext>
          </a:extLst>
        </p:spPr>
      </p:pic>
      <p:sp>
        <p:nvSpPr>
          <p:cNvPr id="10" name="Rectángulo 9"/>
          <p:cNvSpPr/>
          <p:nvPr/>
        </p:nvSpPr>
        <p:spPr>
          <a:xfrm>
            <a:off x="2962736" y="3523806"/>
            <a:ext cx="2731838"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Limitaciones</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2056" name="Picture 8" descr="img_como_hacer_un_analisis_sintactico_10182_orig.jpg (350×34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62775" y="3395921"/>
            <a:ext cx="1736725" cy="1726801"/>
          </a:xfrm>
          <a:prstGeom prst="rect">
            <a:avLst/>
          </a:prstGeom>
          <a:noFill/>
          <a:extLst>
            <a:ext uri="{909E8E84-426E-40DD-AFC4-6F175D3DCCD1}">
              <a14:hiddenFill xmlns:a14="http://schemas.microsoft.com/office/drawing/2010/main">
                <a:solidFill>
                  <a:srgbClr val="FFFFFF"/>
                </a:solidFill>
              </a14:hiddenFill>
            </a:ext>
          </a:extLst>
        </p:spPr>
      </p:pic>
      <p:sp>
        <p:nvSpPr>
          <p:cNvPr id="12" name="Rectángulo 11"/>
          <p:cNvSpPr/>
          <p:nvPr/>
        </p:nvSpPr>
        <p:spPr>
          <a:xfrm>
            <a:off x="9318021" y="3523805"/>
            <a:ext cx="1720343"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Análisis</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2058" name="Picture 10" descr="img_resultados-large.jpg (250×14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3400" y="4816469"/>
            <a:ext cx="2830385" cy="140017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original.jpg (500×25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067800" y="5009974"/>
            <a:ext cx="2869819" cy="143491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vision.jpg (320×24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08053" y="5122722"/>
            <a:ext cx="2066037" cy="1549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63673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55995548"/>
              </p:ext>
            </p:extLst>
          </p:nvPr>
        </p:nvGraphicFramePr>
        <p:xfrm>
          <a:off x="634971" y="2640628"/>
          <a:ext cx="5950227" cy="3784556"/>
        </p:xfrm>
        <a:graphic>
          <a:graphicData uri="http://schemas.openxmlformats.org/drawingml/2006/table">
            <a:tbl>
              <a:tblPr firstRow="1" firstCol="1" bandRow="1">
                <a:tableStyleId>{5C22544A-7EE6-4342-B048-85BDC9FD1C3A}</a:tableStyleId>
              </a:tblPr>
              <a:tblGrid>
                <a:gridCol w="1542905"/>
                <a:gridCol w="512016"/>
                <a:gridCol w="3895306"/>
              </a:tblGrid>
              <a:tr h="244373">
                <a:tc gridSpan="3">
                  <a:txBody>
                    <a:bodyPr/>
                    <a:lstStyle/>
                    <a:p>
                      <a:pPr algn="ctr">
                        <a:lnSpc>
                          <a:spcPct val="107000"/>
                        </a:lnSpc>
                        <a:spcAft>
                          <a:spcPts val="0"/>
                        </a:spcAft>
                      </a:pPr>
                      <a:r>
                        <a:rPr lang="es-ES" sz="1000" dirty="0">
                          <a:effectLst/>
                        </a:rPr>
                        <a:t>Criterios Abstractos</a:t>
                      </a:r>
                      <a:endParaRPr lang="es-E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b"/>
                </a:tc>
                <a:tc hMerge="1">
                  <a:txBody>
                    <a:bodyPr/>
                    <a:lstStyle/>
                    <a:p>
                      <a:endParaRPr lang="es-ES"/>
                    </a:p>
                  </a:txBody>
                  <a:tcPr/>
                </a:tc>
                <a:tc hMerge="1">
                  <a:txBody>
                    <a:bodyPr/>
                    <a:lstStyle/>
                    <a:p>
                      <a:endParaRPr lang="es-ES"/>
                    </a:p>
                  </a:txBody>
                  <a:tcPr/>
                </a:tc>
              </a:tr>
              <a:tr h="244373">
                <a:tc>
                  <a:txBody>
                    <a:bodyPr/>
                    <a:lstStyle/>
                    <a:p>
                      <a:pPr algn="ctr">
                        <a:lnSpc>
                          <a:spcPct val="107000"/>
                        </a:lnSpc>
                        <a:spcAft>
                          <a:spcPts val="0"/>
                        </a:spcAft>
                      </a:pPr>
                      <a:r>
                        <a:rPr lang="es-ES" sz="1000">
                          <a:effectLst/>
                        </a:rPr>
                        <a:t>Nombre</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b"/>
                </a:tc>
                <a:tc>
                  <a:txBody>
                    <a:bodyPr/>
                    <a:lstStyle/>
                    <a:p>
                      <a:pPr algn="ctr">
                        <a:lnSpc>
                          <a:spcPct val="107000"/>
                        </a:lnSpc>
                        <a:spcAft>
                          <a:spcPts val="0"/>
                        </a:spcAft>
                      </a:pPr>
                      <a:r>
                        <a:rPr lang="es-ES" sz="1000">
                          <a:effectLst/>
                        </a:rPr>
                        <a:t>Nota</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b"/>
                </a:tc>
                <a:tc>
                  <a:txBody>
                    <a:bodyPr/>
                    <a:lstStyle/>
                    <a:p>
                      <a:pPr algn="ctr">
                        <a:lnSpc>
                          <a:spcPct val="107000"/>
                        </a:lnSpc>
                        <a:spcAft>
                          <a:spcPts val="0"/>
                        </a:spcAft>
                      </a:pPr>
                      <a:r>
                        <a:rPr lang="es-ES" sz="1000" dirty="0">
                          <a:effectLst/>
                        </a:rPr>
                        <a:t>Comentario</a:t>
                      </a:r>
                      <a:endParaRPr lang="es-E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b"/>
                </a:tc>
              </a:tr>
              <a:tr h="572873">
                <a:tc>
                  <a:txBody>
                    <a:bodyPr/>
                    <a:lstStyle/>
                    <a:p>
                      <a:pPr>
                        <a:lnSpc>
                          <a:spcPct val="107000"/>
                        </a:lnSpc>
                        <a:spcAft>
                          <a:spcPts val="0"/>
                        </a:spcAft>
                      </a:pPr>
                      <a:r>
                        <a:rPr lang="es-ES" sz="1000" dirty="0">
                          <a:effectLst/>
                        </a:rPr>
                        <a:t>Experiencia</a:t>
                      </a:r>
                      <a:endParaRPr lang="es-E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1000">
                          <a:effectLst/>
                        </a:rPr>
                        <a:t>7</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800" dirty="0" err="1">
                          <a:effectLst/>
                        </a:rPr>
                        <a:t>Azure</a:t>
                      </a:r>
                      <a:r>
                        <a:rPr lang="es-ES" sz="800" dirty="0">
                          <a:effectLst/>
                        </a:rPr>
                        <a:t> tiene bastante </a:t>
                      </a:r>
                      <a:r>
                        <a:rPr lang="es-ES" sz="800" dirty="0" smtClean="0">
                          <a:effectLst/>
                        </a:rPr>
                        <a:t>experiencia </a:t>
                      </a:r>
                      <a:r>
                        <a:rPr lang="es-ES" sz="800" dirty="0">
                          <a:effectLst/>
                        </a:rPr>
                        <a:t>ya en el mercado, puesto que lleva siendo algunos años de los mejores sistemas en cuanto a servicios de la nube</a:t>
                      </a:r>
                      <a:endParaRPr lang="es-E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r>
              <a:tr h="586380">
                <a:tc>
                  <a:txBody>
                    <a:bodyPr/>
                    <a:lstStyle/>
                    <a:p>
                      <a:pPr>
                        <a:lnSpc>
                          <a:spcPct val="107000"/>
                        </a:lnSpc>
                        <a:spcAft>
                          <a:spcPts val="0"/>
                        </a:spcAft>
                      </a:pPr>
                      <a:r>
                        <a:rPr lang="es-ES" sz="1000">
                          <a:effectLst/>
                        </a:rPr>
                        <a:t>Clientes</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1000">
                          <a:effectLst/>
                        </a:rPr>
                        <a:t>7</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800">
                          <a:effectLst/>
                        </a:rPr>
                        <a:t>Azure cuenta con bastantes clientes y cada vez mas, pero no solo clientes jovenes sino clientes de todo tipo y edades, ademas los moviles estan haciendo que cada vez mas clientes cuenten con Azure.</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r>
              <a:tr h="572873">
                <a:tc>
                  <a:txBody>
                    <a:bodyPr/>
                    <a:lstStyle/>
                    <a:p>
                      <a:pPr>
                        <a:lnSpc>
                          <a:spcPct val="107000"/>
                        </a:lnSpc>
                        <a:spcAft>
                          <a:spcPts val="0"/>
                        </a:spcAft>
                      </a:pPr>
                      <a:r>
                        <a:rPr lang="es-ES" sz="1000">
                          <a:effectLst/>
                        </a:rPr>
                        <a:t>Limitaciones</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1000">
                          <a:effectLst/>
                        </a:rPr>
                        <a:t>6</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800">
                          <a:effectLst/>
                        </a:rPr>
                        <a:t>Azure tiene pocas limitaciones en su trabajo, es decir, en cuanto un servicio que proporciona una nube lo cumple a la perfeccion ademas va mas alla.</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r>
              <a:tr h="390921">
                <a:tc>
                  <a:txBody>
                    <a:bodyPr/>
                    <a:lstStyle/>
                    <a:p>
                      <a:pPr>
                        <a:lnSpc>
                          <a:spcPct val="107000"/>
                        </a:lnSpc>
                        <a:spcAft>
                          <a:spcPts val="0"/>
                        </a:spcAft>
                      </a:pPr>
                      <a:r>
                        <a:rPr lang="es-ES" sz="1000">
                          <a:effectLst/>
                        </a:rPr>
                        <a:t>Analisis</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1000">
                          <a:effectLst/>
                        </a:rPr>
                        <a:t>6</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800">
                          <a:effectLst/>
                        </a:rPr>
                        <a:t>Azure analiza de una manera normal lo que quiere el cliente, no siempre establece lo que el cliente quiere.</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r>
              <a:tr h="390921">
                <a:tc>
                  <a:txBody>
                    <a:bodyPr/>
                    <a:lstStyle/>
                    <a:p>
                      <a:pPr>
                        <a:lnSpc>
                          <a:spcPct val="107000"/>
                        </a:lnSpc>
                        <a:spcAft>
                          <a:spcPts val="0"/>
                        </a:spcAft>
                      </a:pPr>
                      <a:r>
                        <a:rPr lang="es-ES" sz="1000">
                          <a:effectLst/>
                        </a:rPr>
                        <a:t>Resultados</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1000">
                          <a:effectLst/>
                        </a:rPr>
                        <a:t>9</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800">
                          <a:effectLst/>
                        </a:rPr>
                        <a:t>Azure como se puede ver ha obtenido grandes resultados que han conseguido que este lider en el mercado.</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r>
              <a:tr h="390921">
                <a:tc>
                  <a:txBody>
                    <a:bodyPr/>
                    <a:lstStyle/>
                    <a:p>
                      <a:pPr>
                        <a:lnSpc>
                          <a:spcPct val="107000"/>
                        </a:lnSpc>
                        <a:spcAft>
                          <a:spcPts val="0"/>
                        </a:spcAft>
                      </a:pPr>
                      <a:r>
                        <a:rPr lang="es-ES" sz="1000">
                          <a:effectLst/>
                        </a:rPr>
                        <a:t>Actualizaciones</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1000">
                          <a:effectLst/>
                        </a:rPr>
                        <a:t>8</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800">
                          <a:effectLst/>
                        </a:rPr>
                        <a:t>Azure esta continuamente actualizando su sistema y a su vez mejorandolo dia a dia.</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r>
              <a:tr h="390921">
                <a:tc>
                  <a:txBody>
                    <a:bodyPr/>
                    <a:lstStyle/>
                    <a:p>
                      <a:pPr>
                        <a:lnSpc>
                          <a:spcPct val="107000"/>
                        </a:lnSpc>
                        <a:spcAft>
                          <a:spcPts val="0"/>
                        </a:spcAft>
                      </a:pPr>
                      <a:r>
                        <a:rPr lang="es-ES" sz="1000">
                          <a:effectLst/>
                        </a:rPr>
                        <a:t>Vision</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1000">
                          <a:effectLst/>
                        </a:rPr>
                        <a:t>8</a:t>
                      </a:r>
                      <a:endParaRPr lang="es-ES" sz="100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c>
                  <a:txBody>
                    <a:bodyPr/>
                    <a:lstStyle/>
                    <a:p>
                      <a:pPr algn="ctr">
                        <a:lnSpc>
                          <a:spcPct val="107000"/>
                        </a:lnSpc>
                        <a:spcAft>
                          <a:spcPts val="0"/>
                        </a:spcAft>
                      </a:pPr>
                      <a:r>
                        <a:rPr lang="es-ES" sz="800" dirty="0" err="1">
                          <a:effectLst/>
                        </a:rPr>
                        <a:t>Azure</a:t>
                      </a:r>
                      <a:r>
                        <a:rPr lang="es-ES" sz="800" dirty="0">
                          <a:effectLst/>
                        </a:rPr>
                        <a:t> tiene una gran </a:t>
                      </a:r>
                      <a:r>
                        <a:rPr lang="es-ES" sz="800" dirty="0" smtClean="0">
                          <a:effectLst/>
                        </a:rPr>
                        <a:t>visión </a:t>
                      </a:r>
                      <a:r>
                        <a:rPr lang="es-ES" sz="800" dirty="0">
                          <a:effectLst/>
                        </a:rPr>
                        <a:t>de la nube y estos servicios son el futuro por lo que se hablara mucho mas de </a:t>
                      </a:r>
                      <a:r>
                        <a:rPr lang="es-ES" sz="800" dirty="0" err="1">
                          <a:effectLst/>
                        </a:rPr>
                        <a:t>Azure</a:t>
                      </a:r>
                      <a:r>
                        <a:rPr lang="es-ES" sz="800" dirty="0">
                          <a:effectLst/>
                        </a:rPr>
                        <a:t> de lo que se hace ahora.</a:t>
                      </a:r>
                      <a:endParaRPr lang="es-E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40376" marR="40376" marT="0" marB="0" anchor="ctr"/>
                </a:tc>
              </a:tr>
            </a:tbl>
          </a:graphicData>
        </a:graphic>
      </p:graphicFrame>
      <p:sp>
        <p:nvSpPr>
          <p:cNvPr id="5" name="Rectángulo 4"/>
          <p:cNvSpPr/>
          <p:nvPr/>
        </p:nvSpPr>
        <p:spPr>
          <a:xfrm>
            <a:off x="3203342" y="589895"/>
            <a:ext cx="6580648" cy="923330"/>
          </a:xfrm>
          <a:prstGeom prst="rect">
            <a:avLst/>
          </a:prstGeom>
          <a:noFill/>
        </p:spPr>
        <p:txBody>
          <a:bodyPr wrap="none" lIns="91440" tIns="45720" rIns="91440" bIns="45720">
            <a:spAutoFit/>
          </a:bodyPr>
          <a:lstStyle/>
          <a:p>
            <a:pPr algn="ctr"/>
            <a:r>
              <a:rPr lang="es-ES" sz="54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Matri</a:t>
            </a:r>
            <a:r>
              <a:rPr lang="es-ES" sz="5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z de Evaluación</a:t>
            </a:r>
            <a:endParaRPr lang="es-E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Rectángulo 5"/>
          <p:cNvSpPr/>
          <p:nvPr/>
        </p:nvSpPr>
        <p:spPr>
          <a:xfrm>
            <a:off x="2932654" y="1994297"/>
            <a:ext cx="1354859" cy="646331"/>
          </a:xfrm>
          <a:prstGeom prst="rect">
            <a:avLst/>
          </a:prstGeom>
          <a:noFill/>
        </p:spPr>
        <p:txBody>
          <a:bodyPr wrap="none" lIns="91440" tIns="45720" rIns="91440" bIns="45720">
            <a:spAutoFit/>
          </a:bodyPr>
          <a:lstStyle/>
          <a:p>
            <a:pPr algn="ct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Azure</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graphicFrame>
        <p:nvGraphicFramePr>
          <p:cNvPr id="9" name="Tabla 8"/>
          <p:cNvGraphicFramePr>
            <a:graphicFrameLocks noGrp="1"/>
          </p:cNvGraphicFramePr>
          <p:nvPr>
            <p:extLst>
              <p:ext uri="{D42A27DB-BD31-4B8C-83A1-F6EECF244321}">
                <p14:modId xmlns:p14="http://schemas.microsoft.com/office/powerpoint/2010/main" val="208850660"/>
              </p:ext>
            </p:extLst>
          </p:nvPr>
        </p:nvGraphicFramePr>
        <p:xfrm>
          <a:off x="7020719" y="2640628"/>
          <a:ext cx="4866481" cy="3784556"/>
        </p:xfrm>
        <a:graphic>
          <a:graphicData uri="http://schemas.openxmlformats.org/drawingml/2006/table">
            <a:tbl>
              <a:tblPr firstRow="1" firstCol="1" bandRow="1">
                <a:tableStyleId>{5C22544A-7EE6-4342-B048-85BDC9FD1C3A}</a:tableStyleId>
              </a:tblPr>
              <a:tblGrid>
                <a:gridCol w="1559890"/>
                <a:gridCol w="383039"/>
                <a:gridCol w="2923552"/>
              </a:tblGrid>
              <a:tr h="560675">
                <a:tc>
                  <a:txBody>
                    <a:bodyPr/>
                    <a:lstStyle/>
                    <a:p>
                      <a:pPr>
                        <a:lnSpc>
                          <a:spcPct val="107000"/>
                        </a:lnSpc>
                        <a:spcAft>
                          <a:spcPts val="0"/>
                        </a:spcAft>
                      </a:pPr>
                      <a:r>
                        <a:rPr lang="es-ES" sz="1100">
                          <a:effectLst/>
                        </a:rPr>
                        <a:t>Experiencia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8</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Existen gran cantidad de casos de éxitos de grandes empresas como Netflix, Airbnb, Nokia, Adobe,etc que respaldan este sistema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560675">
                <a:tc>
                  <a:txBody>
                    <a:bodyPr/>
                    <a:lstStyle/>
                    <a:p>
                      <a:pPr>
                        <a:lnSpc>
                          <a:spcPct val="107000"/>
                        </a:lnSpc>
                        <a:spcAft>
                          <a:spcPts val="0"/>
                        </a:spcAft>
                      </a:pPr>
                      <a:r>
                        <a:rPr lang="es-ES" sz="1100">
                          <a:effectLst/>
                        </a:rPr>
                        <a:t>Clientes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8</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AmazonWS cuenta con bastantes clientes y es unos de los líderes del mercado en cuanto a servicios en la nube.</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350422">
                <a:tc>
                  <a:txBody>
                    <a:bodyPr/>
                    <a:lstStyle/>
                    <a:p>
                      <a:pPr>
                        <a:lnSpc>
                          <a:spcPct val="107000"/>
                        </a:lnSpc>
                        <a:spcAft>
                          <a:spcPts val="0"/>
                        </a:spcAft>
                      </a:pPr>
                      <a:r>
                        <a:rPr lang="es-ES" sz="1100">
                          <a:effectLst/>
                        </a:rPr>
                        <a:t>Limitaciones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10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No tiene ninguna limitación.</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560675">
                <a:tc>
                  <a:txBody>
                    <a:bodyPr/>
                    <a:lstStyle/>
                    <a:p>
                      <a:pPr>
                        <a:lnSpc>
                          <a:spcPct val="107000"/>
                        </a:lnSpc>
                        <a:spcAft>
                          <a:spcPts val="0"/>
                        </a:spcAft>
                      </a:pPr>
                      <a:r>
                        <a:rPr lang="es-ES" sz="1100">
                          <a:effectLst/>
                        </a:rPr>
                        <a:t>Análisis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8</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Sabe analizar un poco mejor que a Azure a sus clientes y que es lo que quieren.</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350422">
                <a:tc>
                  <a:txBody>
                    <a:bodyPr/>
                    <a:lstStyle/>
                    <a:p>
                      <a:pPr>
                        <a:lnSpc>
                          <a:spcPct val="107000"/>
                        </a:lnSpc>
                        <a:spcAft>
                          <a:spcPts val="0"/>
                        </a:spcAft>
                      </a:pPr>
                      <a:r>
                        <a:rPr lang="es-ES" sz="1100">
                          <a:effectLst/>
                        </a:rPr>
                        <a:t>Resultados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9</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Al igual que Azure cuenta con grandes resultados.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560675">
                <a:tc>
                  <a:txBody>
                    <a:bodyPr/>
                    <a:lstStyle/>
                    <a:p>
                      <a:pPr>
                        <a:lnSpc>
                          <a:spcPct val="107000"/>
                        </a:lnSpc>
                        <a:spcAft>
                          <a:spcPts val="0"/>
                        </a:spcAft>
                      </a:pPr>
                      <a:r>
                        <a:rPr lang="es-ES" sz="1100">
                          <a:effectLst/>
                        </a:rPr>
                        <a:t>Actualizaciones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8</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a:effectLst/>
                        </a:rPr>
                        <a:t>El sistema cuenta con actualizaciones constantes y de primer nivel de acuerdo a las exigencias continuas de sus clientes.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r h="841012">
                <a:tc>
                  <a:txBody>
                    <a:bodyPr/>
                    <a:lstStyle/>
                    <a:p>
                      <a:pPr>
                        <a:lnSpc>
                          <a:spcPct val="107000"/>
                        </a:lnSpc>
                        <a:spcAft>
                          <a:spcPts val="0"/>
                        </a:spcAft>
                      </a:pPr>
                      <a:r>
                        <a:rPr lang="es-ES" sz="1100">
                          <a:effectLst/>
                        </a:rPr>
                        <a:t>Visión</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1100">
                          <a:effectLst/>
                        </a:rPr>
                        <a:t>8</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c>
                  <a:txBody>
                    <a:bodyPr/>
                    <a:lstStyle/>
                    <a:p>
                      <a:pPr algn="ctr">
                        <a:lnSpc>
                          <a:spcPct val="107000"/>
                        </a:lnSpc>
                        <a:spcAft>
                          <a:spcPts val="0"/>
                        </a:spcAft>
                      </a:pPr>
                      <a:r>
                        <a:rPr lang="es-ES" sz="900" dirty="0">
                          <a:effectLst/>
                        </a:rPr>
                        <a:t>Amazon AWS se perfila como uno de los sistemas del futuro pues se sigue consolidando en las más grandes empresas y siempre está en un continuo desarrollo para garantizar más capacidad y rendimiento.</a:t>
                      </a:r>
                      <a:endParaRPr lang="es-E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tr>
            </a:tbl>
          </a:graphicData>
        </a:graphic>
      </p:graphicFrame>
      <p:sp>
        <p:nvSpPr>
          <p:cNvPr id="10" name="Rectangle 2"/>
          <p:cNvSpPr>
            <a:spLocks noChangeArrowheads="1"/>
          </p:cNvSpPr>
          <p:nvPr/>
        </p:nvSpPr>
        <p:spPr bwMode="auto">
          <a:xfrm>
            <a:off x="7021513" y="2640628"/>
            <a:ext cx="10046929"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ES"/>
          </a:p>
        </p:txBody>
      </p:sp>
      <p:sp>
        <p:nvSpPr>
          <p:cNvPr id="11" name="Rectángulo 10"/>
          <p:cNvSpPr/>
          <p:nvPr/>
        </p:nvSpPr>
        <p:spPr>
          <a:xfrm>
            <a:off x="8395795" y="1907322"/>
            <a:ext cx="2531462" cy="646331"/>
          </a:xfrm>
          <a:prstGeom prst="rect">
            <a:avLst/>
          </a:prstGeom>
          <a:noFill/>
        </p:spPr>
        <p:txBody>
          <a:bodyPr wrap="none" lIns="91440" tIns="45720" rIns="91440" bIns="45720">
            <a:spAutoFit/>
          </a:bodyPr>
          <a:lstStyle/>
          <a:p>
            <a:pPr algn="ct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AmazonWS</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8870185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Marcador de contenido 4"/>
          <p:cNvGraphicFramePr>
            <a:graphicFrameLocks noGrp="1"/>
          </p:cNvGraphicFramePr>
          <p:nvPr>
            <p:ph idx="1"/>
            <p:extLst>
              <p:ext uri="{D42A27DB-BD31-4B8C-83A1-F6EECF244321}">
                <p14:modId xmlns:p14="http://schemas.microsoft.com/office/powerpoint/2010/main" val="1030650545"/>
              </p:ext>
            </p:extLst>
          </p:nvPr>
        </p:nvGraphicFramePr>
        <p:xfrm>
          <a:off x="1438656" y="1391305"/>
          <a:ext cx="5730240" cy="5193800"/>
        </p:xfrm>
        <a:graphic>
          <a:graphicData uri="http://schemas.openxmlformats.org/drawingml/2006/table">
            <a:tbl>
              <a:tblPr firstRow="1" firstCol="1" bandRow="1">
                <a:tableStyleId>{5C22544A-7EE6-4342-B048-85BDC9FD1C3A}</a:tableStyleId>
              </a:tblPr>
              <a:tblGrid>
                <a:gridCol w="2200150"/>
                <a:gridCol w="1362780"/>
                <a:gridCol w="2167310"/>
              </a:tblGrid>
              <a:tr h="207752">
                <a:tc>
                  <a:txBody>
                    <a:bodyPr/>
                    <a:lstStyle/>
                    <a:p>
                      <a:pPr algn="ctr">
                        <a:lnSpc>
                          <a:spcPct val="107000"/>
                        </a:lnSpc>
                        <a:spcAft>
                          <a:spcPts val="0"/>
                        </a:spcAft>
                      </a:pPr>
                      <a:r>
                        <a:rPr lang="es-ES" sz="700">
                          <a:effectLst/>
                        </a:rPr>
                        <a:t>CRITERIOS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b"/>
                </a:tc>
                <a:tc>
                  <a:txBody>
                    <a:bodyPr/>
                    <a:lstStyle/>
                    <a:p>
                      <a:pPr algn="ctr">
                        <a:lnSpc>
                          <a:spcPct val="107000"/>
                        </a:lnSpc>
                        <a:spcAft>
                          <a:spcPts val="0"/>
                        </a:spcAft>
                      </a:pPr>
                      <a:r>
                        <a:rPr lang="es-ES" sz="700">
                          <a:effectLst/>
                        </a:rPr>
                        <a:t>Azure</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b"/>
                </a:tc>
                <a:tc>
                  <a:txBody>
                    <a:bodyPr/>
                    <a:lstStyle/>
                    <a:p>
                      <a:pPr algn="ctr">
                        <a:lnSpc>
                          <a:spcPct val="107000"/>
                        </a:lnSpc>
                        <a:spcAft>
                          <a:spcPts val="0"/>
                        </a:spcAft>
                      </a:pPr>
                      <a:r>
                        <a:rPr lang="es-ES" sz="700">
                          <a:effectLst/>
                        </a:rPr>
                        <a:t>AmazonWS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b"/>
                </a:tc>
              </a:tr>
              <a:tr h="207752">
                <a:tc>
                  <a:txBody>
                    <a:bodyPr/>
                    <a:lstStyle/>
                    <a:p>
                      <a:pPr>
                        <a:lnSpc>
                          <a:spcPct val="107000"/>
                        </a:lnSpc>
                        <a:spcAft>
                          <a:spcPts val="0"/>
                        </a:spcAft>
                      </a:pPr>
                      <a:r>
                        <a:rPr lang="es-ES" sz="700">
                          <a:effectLst/>
                        </a:rPr>
                        <a:t>GENERALES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nSpc>
                          <a:spcPct val="107000"/>
                        </a:lnSpc>
                        <a:spcAft>
                          <a:spcPts val="0"/>
                        </a:spcAft>
                      </a:pPr>
                      <a:r>
                        <a:rPr lang="es-ES" sz="700">
                          <a:effectLst/>
                        </a:rPr>
                        <a:t> </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 </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Requisitos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6</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Precio</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5</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Licenciamiento</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2</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4</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Tecnología Híbrida</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9</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Rentabilidad</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6</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Soporte y Doc</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9</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Gratuidad</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6</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USO Y RENDIMIENTO</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 </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 </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Facilidad de traspaso</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Computación</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Storage</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6</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APP Developer</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5</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6</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Containers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Rendimiento</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10</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Usabilidad</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9</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ABSTRACTOS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 </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 </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Experiencia</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Clientes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7</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Limitaciones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6</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10</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Análisis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6</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Resultados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9</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Actualizaciones</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r h="207752">
                <a:tc>
                  <a:txBody>
                    <a:bodyPr/>
                    <a:lstStyle/>
                    <a:p>
                      <a:pPr>
                        <a:lnSpc>
                          <a:spcPct val="107000"/>
                        </a:lnSpc>
                        <a:spcAft>
                          <a:spcPts val="0"/>
                        </a:spcAft>
                      </a:pPr>
                      <a:r>
                        <a:rPr lang="es-ES" sz="700">
                          <a:effectLst/>
                        </a:rPr>
                        <a:t>Vision</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700">
                          <a:effectLst/>
                        </a:rPr>
                        <a:t>8</a:t>
                      </a:r>
                      <a:endParaRPr lang="es-ES" sz="70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c>
                  <a:txBody>
                    <a:bodyPr/>
                    <a:lstStyle/>
                    <a:p>
                      <a:pPr algn="ctr">
                        <a:lnSpc>
                          <a:spcPct val="107000"/>
                        </a:lnSpc>
                        <a:spcAft>
                          <a:spcPts val="0"/>
                        </a:spcAft>
                      </a:pPr>
                      <a:r>
                        <a:rPr lang="es-ES" sz="600" dirty="0">
                          <a:effectLst/>
                        </a:rPr>
                        <a:t>8</a:t>
                      </a:r>
                      <a:endParaRPr lang="es-E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159" marR="29159" marT="0" marB="0" anchor="ctr"/>
                </a:tc>
              </a:tr>
            </a:tbl>
          </a:graphicData>
        </a:graphic>
      </p:graphicFrame>
      <p:sp>
        <p:nvSpPr>
          <p:cNvPr id="4" name="Rectángulo 3"/>
          <p:cNvSpPr/>
          <p:nvPr/>
        </p:nvSpPr>
        <p:spPr>
          <a:xfrm>
            <a:off x="1675978" y="467975"/>
            <a:ext cx="9635395" cy="923330"/>
          </a:xfrm>
          <a:prstGeom prst="rect">
            <a:avLst/>
          </a:prstGeom>
          <a:noFill/>
        </p:spPr>
        <p:txBody>
          <a:bodyPr wrap="none" lIns="91440" tIns="45720" rIns="91440" bIns="45720">
            <a:spAutoFit/>
          </a:bodyPr>
          <a:lstStyle/>
          <a:p>
            <a:pPr algn="ctr"/>
            <a:r>
              <a:rPr lang="es-ES" sz="54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COMPARACION TECNOLOGIAS</a:t>
            </a:r>
            <a:endParaRPr lang="es-E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Marcador de contenido 2"/>
          <p:cNvSpPr txBox="1">
            <a:spLocks/>
          </p:cNvSpPr>
          <p:nvPr/>
        </p:nvSpPr>
        <p:spPr>
          <a:xfrm>
            <a:off x="7677847" y="1996439"/>
            <a:ext cx="3853754" cy="312420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r>
              <a:rPr lang="es-ES" dirty="0" smtClean="0"/>
              <a:t>Tras la comparación establecemos mejor la tecnología de </a:t>
            </a:r>
            <a:r>
              <a:rPr lang="es-ES" dirty="0" err="1" smtClean="0"/>
              <a:t>AmazonWS</a:t>
            </a:r>
            <a:endParaRPr lang="es-ES" dirty="0"/>
          </a:p>
        </p:txBody>
      </p:sp>
    </p:spTree>
    <p:extLst>
      <p:ext uri="{BB962C8B-B14F-4D97-AF65-F5344CB8AC3E}">
        <p14:creationId xmlns:p14="http://schemas.microsoft.com/office/powerpoint/2010/main" val="28615178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pngimg.com/upload/cloud_PNG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1671" y="3260218"/>
            <a:ext cx="6858000" cy="3743325"/>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3688607" y="224135"/>
            <a:ext cx="5610126" cy="923330"/>
          </a:xfrm>
          <a:prstGeom prst="rect">
            <a:avLst/>
          </a:prstGeom>
          <a:noFill/>
        </p:spPr>
        <p:txBody>
          <a:bodyPr wrap="none" lIns="91440" tIns="45720" rIns="91440" bIns="45720">
            <a:spAutoFit/>
          </a:bodyPr>
          <a:lstStyle/>
          <a:p>
            <a:pPr algn="ctr"/>
            <a:r>
              <a:rPr lang="es-ES" sz="5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Recomendaciones</a:t>
            </a:r>
            <a:endParaRPr lang="es-E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3088" name="Picture 16" descr="http://aqumainnova.com/wp-content/uploads/2015/02/open-sourc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8607" y="926743"/>
            <a:ext cx="5514975" cy="374332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6" descr="http://blink.ucsd.edu/_images/technology-tab/aw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88719" y="4084129"/>
            <a:ext cx="3714750" cy="2095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90221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pngimg.com/upload/cloud_PNG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1671" y="3260218"/>
            <a:ext cx="6858000" cy="3743325"/>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txBox="1">
            <a:spLocks/>
          </p:cNvSpPr>
          <p:nvPr/>
        </p:nvSpPr>
        <p:spPr>
          <a:xfrm>
            <a:off x="2008567" y="368808"/>
            <a:ext cx="10018713" cy="1752599"/>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 sz="6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PREGUNTAS</a:t>
            </a:r>
            <a:endParaRPr lang="es-ES" sz="6600" dirty="0"/>
          </a:p>
        </p:txBody>
      </p:sp>
      <p:pic>
        <p:nvPicPr>
          <p:cNvPr id="6146" name="Picture 2" descr="Preguntas-2.jpg (1000×59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8071" y="2017706"/>
            <a:ext cx="6440297" cy="38319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62090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03895" y="0"/>
            <a:ext cx="10018713" cy="1752599"/>
          </a:xfrm>
        </p:spPr>
        <p:txBody>
          <a:bodyPr>
            <a:normAutofit/>
          </a:bodyPr>
          <a:lstStyle/>
          <a:p>
            <a:r>
              <a:rPr lang="es-ES" sz="5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PLANIFICACION</a:t>
            </a:r>
            <a:endParaRPr lang="es-ES" sz="5400" dirty="0"/>
          </a:p>
        </p:txBody>
      </p:sp>
      <p:pic>
        <p:nvPicPr>
          <p:cNvPr id="4" name="Imagen 3"/>
          <p:cNvPicPr>
            <a:picLocks noChangeAspect="1"/>
          </p:cNvPicPr>
          <p:nvPr/>
        </p:nvPicPr>
        <p:blipFill rotWithShape="1">
          <a:blip r:embed="rId2"/>
          <a:srcRect l="2422" t="22221" r="26120" b="18925"/>
          <a:stretch/>
        </p:blipFill>
        <p:spPr>
          <a:xfrm>
            <a:off x="345851" y="2743199"/>
            <a:ext cx="4397571" cy="2963771"/>
          </a:xfrm>
          <a:prstGeom prst="rect">
            <a:avLst/>
          </a:prstGeom>
        </p:spPr>
      </p:pic>
      <p:pic>
        <p:nvPicPr>
          <p:cNvPr id="5" name="Imagen 4"/>
          <p:cNvPicPr>
            <a:picLocks noChangeAspect="1"/>
          </p:cNvPicPr>
          <p:nvPr/>
        </p:nvPicPr>
        <p:blipFill rotWithShape="1">
          <a:blip r:embed="rId3"/>
          <a:srcRect l="7290" t="3180" r="31459" b="39583"/>
          <a:stretch/>
        </p:blipFill>
        <p:spPr>
          <a:xfrm>
            <a:off x="6070600" y="2743199"/>
            <a:ext cx="5285966" cy="2963771"/>
          </a:xfrm>
          <a:prstGeom prst="rect">
            <a:avLst/>
          </a:prstGeom>
        </p:spPr>
      </p:pic>
      <p:sp>
        <p:nvSpPr>
          <p:cNvPr id="7" name="Rectángulo 6"/>
          <p:cNvSpPr/>
          <p:nvPr/>
        </p:nvSpPr>
        <p:spPr>
          <a:xfrm>
            <a:off x="1070987" y="1924733"/>
            <a:ext cx="2032929" cy="646331"/>
          </a:xfrm>
          <a:prstGeom prst="rect">
            <a:avLst/>
          </a:prstGeom>
          <a:noFill/>
        </p:spPr>
        <p:txBody>
          <a:bodyPr wrap="none" lIns="91440" tIns="45720" rIns="91440" bIns="45720">
            <a:spAutoFit/>
          </a:bodyPr>
          <a:lstStyle/>
          <a:p>
            <a:pPr algn="ct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GanttPro</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8" name="Rectángulo 7"/>
          <p:cNvSpPr/>
          <p:nvPr/>
        </p:nvSpPr>
        <p:spPr>
          <a:xfrm>
            <a:off x="7905509" y="1924732"/>
            <a:ext cx="1616148" cy="646331"/>
          </a:xfrm>
          <a:prstGeom prst="rect">
            <a:avLst/>
          </a:prstGeom>
          <a:noFill/>
        </p:spPr>
        <p:txBody>
          <a:bodyPr wrap="none" lIns="91440" tIns="45720" rIns="91440" bIns="45720">
            <a:spAutoFit/>
          </a:bodyPr>
          <a:lstStyle/>
          <a:p>
            <a:pPr algn="ct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GitHub</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18259252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350199" y="2295144"/>
            <a:ext cx="10018713" cy="1752599"/>
          </a:xfrm>
        </p:spPr>
        <p:txBody>
          <a:bodyPr>
            <a:noAutofit/>
          </a:bodyPr>
          <a:lstStyle/>
          <a:p>
            <a:r>
              <a:rPr lang="es-ES" sz="6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DESCRIPCION DE LAS TECNOLOGIAS</a:t>
            </a:r>
            <a:endParaRPr lang="es-ES" sz="6600" dirty="0"/>
          </a:p>
        </p:txBody>
      </p:sp>
    </p:spTree>
    <p:extLst>
      <p:ext uri="{BB962C8B-B14F-4D97-AF65-F5344CB8AC3E}">
        <p14:creationId xmlns:p14="http://schemas.microsoft.com/office/powerpoint/2010/main" val="7272070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69783" y="173736"/>
            <a:ext cx="10018713" cy="1752599"/>
          </a:xfrm>
        </p:spPr>
        <p:txBody>
          <a:bodyPr>
            <a:normAutofit/>
          </a:bodyPr>
          <a:lstStyle/>
          <a:p>
            <a:r>
              <a:rPr lang="es-ES" sz="5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DESCRIPCION AZURE</a:t>
            </a:r>
            <a:endParaRPr lang="es-ES" sz="5400" dirty="0"/>
          </a:p>
        </p:txBody>
      </p:sp>
      <p:sp>
        <p:nvSpPr>
          <p:cNvPr id="4" name="Rectángulo 3"/>
          <p:cNvSpPr/>
          <p:nvPr/>
        </p:nvSpPr>
        <p:spPr>
          <a:xfrm>
            <a:off x="1298330" y="1494652"/>
            <a:ext cx="2209259"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Definición</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 name="Rectángulo 4"/>
          <p:cNvSpPr/>
          <p:nvPr/>
        </p:nvSpPr>
        <p:spPr>
          <a:xfrm>
            <a:off x="1267872" y="3244458"/>
            <a:ext cx="2239717"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Beneficios</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Marcador de contenido 2"/>
          <p:cNvSpPr txBox="1">
            <a:spLocks/>
          </p:cNvSpPr>
          <p:nvPr/>
        </p:nvSpPr>
        <p:spPr>
          <a:xfrm>
            <a:off x="1069780" y="2656598"/>
            <a:ext cx="10018713" cy="944902"/>
          </a:xfrm>
          <a:prstGeom prst="rect">
            <a:avLst/>
          </a:prstGeom>
        </p:spPr>
        <p:txBody>
          <a:bodyPr vert="horz" lIns="91440" tIns="45720" rIns="91440" bIns="45720" rtlCol="0" anchor="ctr">
            <a:normAutofit fontScale="85000" lnSpcReduction="10000"/>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r>
              <a:rPr lang="es-ES" sz="2000" dirty="0" smtClean="0"/>
              <a:t>Es una </a:t>
            </a:r>
            <a:r>
              <a:rPr lang="es-ES" sz="2000" dirty="0"/>
              <a:t>es una plataforma </a:t>
            </a:r>
            <a:r>
              <a:rPr lang="es-ES" sz="2000" dirty="0" smtClean="0"/>
              <a:t>general que proporciona </a:t>
            </a:r>
            <a:r>
              <a:rPr lang="es-ES" sz="2000" dirty="0"/>
              <a:t>un entorno gestionado para la ejecución y el despliegue de aplicaciones y servicios en la nube. </a:t>
            </a:r>
            <a:r>
              <a:rPr lang="es-ES" sz="2000" dirty="0" smtClean="0"/>
              <a:t>Proporciona </a:t>
            </a:r>
            <a:r>
              <a:rPr lang="es-ES" sz="2000" dirty="0"/>
              <a:t>a los desarrolladores un entorno de computación bajo demanda y almacenamiento alojado en los centros de datos de Microsoft para aplicaciones en la web.</a:t>
            </a:r>
          </a:p>
          <a:p>
            <a:endParaRPr lang="es-ES" sz="1800" dirty="0" smtClean="0"/>
          </a:p>
          <a:p>
            <a:endParaRPr lang="es-ES" sz="1800" dirty="0" smtClean="0"/>
          </a:p>
          <a:p>
            <a:pPr marL="0" indent="0">
              <a:buNone/>
            </a:pPr>
            <a:endParaRPr lang="es-ES" sz="1800" dirty="0" smtClean="0"/>
          </a:p>
        </p:txBody>
      </p:sp>
      <p:sp>
        <p:nvSpPr>
          <p:cNvPr id="8" name="Marcador de contenido 2"/>
          <p:cNvSpPr txBox="1">
            <a:spLocks/>
          </p:cNvSpPr>
          <p:nvPr/>
        </p:nvSpPr>
        <p:spPr>
          <a:xfrm>
            <a:off x="1069781" y="4478649"/>
            <a:ext cx="10018713" cy="2897157"/>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lvl="0"/>
            <a:r>
              <a:rPr lang="es-ES" sz="2000" dirty="0"/>
              <a:t>Ejecutar procesos genéricos en la nube</a:t>
            </a:r>
          </a:p>
          <a:p>
            <a:pPr lvl="0"/>
            <a:r>
              <a:rPr lang="es-ES" sz="2000" dirty="0"/>
              <a:t>Crear, modificar y distribuir aplicaciones escalables con un mínimo de recursos internos</a:t>
            </a:r>
          </a:p>
          <a:p>
            <a:pPr lvl="0"/>
            <a:r>
              <a:rPr lang="es-ES" sz="1800" dirty="0"/>
              <a:t>Reduce costes de generación y extensión de recursos internos</a:t>
            </a:r>
          </a:p>
          <a:p>
            <a:pPr lvl="0"/>
            <a:r>
              <a:rPr lang="es-ES" sz="1800" dirty="0"/>
              <a:t>Reduce el esfuerzo y los costes de administración de TI Responde con rapidez a los cambios de las necesidades de su empresa y sus clientes</a:t>
            </a:r>
          </a:p>
          <a:p>
            <a:pPr lvl="0"/>
            <a:r>
              <a:rPr lang="es-ES" sz="1800" dirty="0"/>
              <a:t>Se enfoca menos en administrar restricciones y recursos operativos</a:t>
            </a:r>
          </a:p>
          <a:p>
            <a:pPr lvl="0"/>
            <a:r>
              <a:rPr lang="es-ES" sz="1800" dirty="0"/>
              <a:t>Elimina la necesidad de administrar hardware</a:t>
            </a:r>
          </a:p>
          <a:p>
            <a:endParaRPr lang="es-ES" sz="1800" dirty="0" smtClean="0"/>
          </a:p>
          <a:p>
            <a:endParaRPr lang="es-ES" sz="1800" dirty="0" smtClean="0"/>
          </a:p>
          <a:p>
            <a:endParaRPr lang="es-ES" sz="1800" dirty="0" smtClean="0"/>
          </a:p>
        </p:txBody>
      </p:sp>
    </p:spTree>
    <p:extLst>
      <p:ext uri="{BB962C8B-B14F-4D97-AF65-F5344CB8AC3E}">
        <p14:creationId xmlns:p14="http://schemas.microsoft.com/office/powerpoint/2010/main" val="31426681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40471" y="295656"/>
            <a:ext cx="10018713" cy="1752599"/>
          </a:xfrm>
        </p:spPr>
        <p:txBody>
          <a:bodyPr>
            <a:normAutofit/>
          </a:bodyPr>
          <a:lstStyle/>
          <a:p>
            <a:r>
              <a:rPr lang="es-ES"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DESCRIPCION </a:t>
            </a:r>
            <a:r>
              <a:rPr lang="es-ES" sz="5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AMAZONWS</a:t>
            </a:r>
            <a:endParaRPr lang="es-ES" sz="5400" dirty="0"/>
          </a:p>
        </p:txBody>
      </p:sp>
      <p:sp>
        <p:nvSpPr>
          <p:cNvPr id="3" name="Marcador de contenido 2"/>
          <p:cNvSpPr>
            <a:spLocks noGrp="1"/>
          </p:cNvSpPr>
          <p:nvPr>
            <p:ph idx="1"/>
          </p:nvPr>
        </p:nvSpPr>
        <p:spPr>
          <a:xfrm>
            <a:off x="1240470" y="2829910"/>
            <a:ext cx="10018713" cy="3124201"/>
          </a:xfrm>
        </p:spPr>
        <p:txBody>
          <a:bodyPr>
            <a:normAutofit fontScale="92500" lnSpcReduction="20000"/>
          </a:bodyPr>
          <a:lstStyle/>
          <a:p>
            <a:r>
              <a:rPr lang="es-ES" sz="2200" dirty="0"/>
              <a:t>Es una colección de servicios de escritorio remoto, llamados también servicios web, que en conjunto forman una plataforma de </a:t>
            </a:r>
            <a:r>
              <a:rPr lang="es-ES" sz="2200" dirty="0" smtClean="0"/>
              <a:t>computación </a:t>
            </a:r>
            <a:r>
              <a:rPr lang="es-ES" sz="2200" dirty="0"/>
              <a:t>en la </a:t>
            </a:r>
            <a:r>
              <a:rPr lang="es-ES" sz="2200" dirty="0" smtClean="0"/>
              <a:t>nube.</a:t>
            </a:r>
          </a:p>
          <a:p>
            <a:endParaRPr lang="es-ES" sz="1800" dirty="0"/>
          </a:p>
          <a:p>
            <a:endParaRPr lang="es-ES" sz="1800" dirty="0" smtClean="0"/>
          </a:p>
          <a:p>
            <a:endParaRPr lang="es-ES" sz="1800" dirty="0"/>
          </a:p>
          <a:p>
            <a:r>
              <a:rPr lang="es-ES" sz="2200" dirty="0" smtClean="0"/>
              <a:t>Seguridad</a:t>
            </a:r>
          </a:p>
          <a:p>
            <a:r>
              <a:rPr lang="es-ES" sz="2200" dirty="0" smtClean="0"/>
              <a:t>Bajo Coste</a:t>
            </a:r>
          </a:p>
          <a:p>
            <a:r>
              <a:rPr lang="es-ES" sz="2200" dirty="0" smtClean="0"/>
              <a:t>Abierto y Flexible</a:t>
            </a:r>
          </a:p>
          <a:p>
            <a:r>
              <a:rPr lang="es-ES" sz="2200" dirty="0" smtClean="0"/>
              <a:t>Agilidad y elasticidad instantánea</a:t>
            </a:r>
            <a:endParaRPr lang="es-ES" sz="2200" dirty="0"/>
          </a:p>
        </p:txBody>
      </p:sp>
      <p:sp>
        <p:nvSpPr>
          <p:cNvPr id="4" name="Rectángulo 3"/>
          <p:cNvSpPr/>
          <p:nvPr/>
        </p:nvSpPr>
        <p:spPr>
          <a:xfrm>
            <a:off x="1396146" y="2020668"/>
            <a:ext cx="2209259"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Definición</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 name="Rectángulo 4"/>
          <p:cNvSpPr/>
          <p:nvPr/>
        </p:nvSpPr>
        <p:spPr>
          <a:xfrm>
            <a:off x="1396146" y="3691048"/>
            <a:ext cx="3105337"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Características</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1030" name="Picture 6" descr="aws-cloud-500x500.png (500×5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0359" y="2666999"/>
            <a:ext cx="47625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12814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06359" y="2356104"/>
            <a:ext cx="10018713" cy="1752599"/>
          </a:xfrm>
        </p:spPr>
        <p:txBody>
          <a:bodyPr>
            <a:noAutofit/>
          </a:bodyPr>
          <a:lstStyle/>
          <a:p>
            <a:r>
              <a:rPr lang="es-ES" sz="6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CRITERIOS DE COMPARACION</a:t>
            </a:r>
            <a:endParaRPr lang="es-ES" sz="6600" dirty="0"/>
          </a:p>
        </p:txBody>
      </p:sp>
    </p:spTree>
    <p:extLst>
      <p:ext uri="{BB962C8B-B14F-4D97-AF65-F5344CB8AC3E}">
        <p14:creationId xmlns:p14="http://schemas.microsoft.com/office/powerpoint/2010/main" val="22768503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2765633" y="224135"/>
            <a:ext cx="7456080" cy="923330"/>
          </a:xfrm>
          <a:prstGeom prst="rect">
            <a:avLst/>
          </a:prstGeom>
          <a:noFill/>
        </p:spPr>
        <p:txBody>
          <a:bodyPr wrap="none" lIns="91440" tIns="45720" rIns="91440" bIns="45720">
            <a:spAutoFit/>
          </a:bodyPr>
          <a:lstStyle/>
          <a:p>
            <a:pPr algn="ctr"/>
            <a:r>
              <a:rPr lang="es-ES" sz="54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CRITERIOS GENERALES</a:t>
            </a:r>
            <a:endParaRPr lang="es-E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3074" name="Picture 2" descr="http://i1121.photobucket.com/albums/l507/AgusFender/BarraSeparadoraRequisitosPC-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4310" y="1333500"/>
            <a:ext cx="5238462" cy="982212"/>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pngimg.com/upload/money_PNG3523.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84310" y="2632073"/>
            <a:ext cx="1709651" cy="1050617"/>
          </a:xfrm>
          <a:prstGeom prst="rect">
            <a:avLst/>
          </a:prstGeom>
          <a:noFill/>
          <a:extLst>
            <a:ext uri="{909E8E84-426E-40DD-AFC4-6F175D3DCCD1}">
              <a14:hiddenFill xmlns:a14="http://schemas.microsoft.com/office/drawing/2010/main">
                <a:solidFill>
                  <a:srgbClr val="FFFFFF"/>
                </a:solidFill>
              </a14:hiddenFill>
            </a:ext>
          </a:extLst>
        </p:spPr>
      </p:pic>
      <p:sp>
        <p:nvSpPr>
          <p:cNvPr id="6" name="CuadroTexto 5"/>
          <p:cNvSpPr txBox="1"/>
          <p:nvPr/>
        </p:nvSpPr>
        <p:spPr>
          <a:xfrm>
            <a:off x="5705341" y="3045853"/>
            <a:ext cx="65" cy="276999"/>
          </a:xfrm>
          <a:prstGeom prst="rect">
            <a:avLst/>
          </a:prstGeom>
          <a:noFill/>
        </p:spPr>
        <p:txBody>
          <a:bodyPr wrap="none" lIns="0" tIns="0" rIns="0" bIns="0" rtlCol="0">
            <a:spAutoFit/>
          </a:bodyPr>
          <a:lstStyle/>
          <a:p>
            <a:endParaRPr lang="es-ES" dirty="0"/>
          </a:p>
        </p:txBody>
      </p:sp>
      <p:sp>
        <p:nvSpPr>
          <p:cNvPr id="7" name="Rectángulo 6"/>
          <p:cNvSpPr/>
          <p:nvPr/>
        </p:nvSpPr>
        <p:spPr>
          <a:xfrm>
            <a:off x="3257658" y="2834215"/>
            <a:ext cx="2383986"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Económico</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2" name="AutoShape 2" descr="data:image/jpeg;base64,/9j/4AAQSkZJRgABAQAAAQABAAD/2wCEAAkGBxEHBhEQBxARDw0SEREPEA8ODRYQDg8PFhEiFhUSHxYYHTQsGCYmHxYTIzEtMSw3Ojo6GCA6Pz8wQygtMCsBCgoKDQ0OGxAQFi0dICI3Ny02LSs3Ky0tKysvListLSsrKy02NzctKystLS0tLS0rLSs3Ky0rLS0tOCsrLisvN//AABEIAOEA4QMBEQACEQEDEQH/xAAbAAEAAgMBAQAAAAAAAAAAAAAABQYDBAcCAf/EAEUQAAECAwMIAwsLBAMBAAAAAAABAgMREgRSkQUGFBUWIVOTUdLTMUFhY3GBkpShwdETIiVCYnJzorGysyMkMqPCw+EH/8QAGgEBAAMBAQEAAAAAAAAAAAAAAAQFBgMCAf/EADMRAQABAgMEBgoDAQEAAAAAAAABAgMEEVEFExRSEhUzcZGhITEyQWGBscHh8CIjJDTR/9oADAMBAAIRAxEAPwDuIAAAAAAAAAAAAAAAAAAAAAAAAAAAAAAAAAAAAAAAAAAAAAAAAAAAAAAAAAAAAAAAAAAAAAAAAAAAAAAAAAAAAAAAAAAAAAAAAAAAAAAAV7ObKSwXpChdE379yz7iLLzzTwoVG1MXNqIoon0ym4SxFedUq7pK3YfKb8Ci4m7qsdzRoaSt2Hym/AcTd1NzRoaSt2Hym/AcTd1NzRoaSt2Hym/AcTd1NzRoaSt2Hym/AcTd1NzRoaSt2Hym/AcTd1NzRoaSt2Hym/AcTd1NzRoaSt2Hym/AcTd1NzRols3spK23NhukjXzbJNzZ0qqLLvLulu6fIWmzMZXNzd1T60PF2KYo6ULaaBWgAAAAAAAAAAAAAAAAAAAeIsRIMJzom5rUVyr0IiTU+TMRGcvsRn6HO7Za1tVqc9/dcqr5PB5tyeZDGYm9N67Nc+9e2rfQoilhrODoVgKwFYCsBWArAVgZLPH+Rjtc3utc1ydE0WZ1sXJtXKa49zxco6dM06uh2S1NtcFHQl8qd9qy7imzt3KblPSpn0KKqmaZylmPbyAAAAABH2rKzILlSElapuVZo1iL0VL3fMikO/jrNn0VT6Xe3h66/U09eu4cL1h3ZkLrm1p5/h24Ks167hwvWHdmOubWnn+DgqzXruHC9Yd2Y65taef4OCrNeu4cL1h3Zjrm1p5/g4Ks167hwvWHdmOubWnn+DgqzXruHC9Yd2Y65taef4OCrNeu4cL1h3Zjrm1p5/g4KtmsuWvlYyNjMa1HKjUVkVXyVdyTRWp35J5zvh9p2r1fQ9Uy8XMLXRTmliyRQCDzxtK2bIy0/Xe1k+hN7v8Aj7SBtKuaMPVl7/Qk4SmKrsZufxLU2Gk4ioidKrIy0RMrnNj1hD4jPSQ+9CrR8zjU1hD4jPSQdCrQzjU1hD4jPSQdCrQzjU1hD4jPSQdCrQzjU1hD4jPSQdCrQzjU1hD4jPSQdCrQzjU1hD4jPSQdCrQzjU1hD4jPSQdCrQzjU1hD4jPSQdCrQzjVt2bOBLOkmxGLuki1qjkToqaqLLwHa3dvW/Zzhzrt26vWz7VeMb6xE6514vE6z5vG4tfuRtV4xvrETrji8TrPmbi1+5G1XjG+sROuOLxOs+ZuLX7kbVeMb6xE644vE6z5vm4tfuTHEzuoT/NvrETrnqMViZ98+b5Ni1H7DPknL8TK8VyMcqQ2oivcyPFnNe42dffkvmRekXMXet05zVPjL5TZtzOUR9Emqz/RETciJ0S7xUVVTVOcpkRERlD4eX0AAAAAAB7gJO1Q08bC/kQl4CM8TR3uOI7KruXY3ChAKv8A/Q30ZDYq8dn7HFdtSM8P84S8F2qp5oo20ZTiOrcj2NhshojmtaqxFdUq1MXvMQi7Itx/KqfX6nbHVT6IXTRol9vOZ2Bdq40aJfbzmdgA0aJfbzmdgA0aJfbzmdgA0aJfbzmdgA0aJfbzmdgA0aJfbzmdgA0aJfbzmdgA0aJfbzmdgA0aJfbzmdgA0aJfbzmdgA0aJfbzmdgA0aJfbzmdgB8WzRL7eczsAITL0SJZ4KziJzmdiBqZIhuZY0dHnW/56zlNEX/FNyJ3pL3O+pjtqX97iJy9Uehd4S30Lfe3SuSQAAAAAAADNYkqt0L8WGuD0X3E3ZsZ4qjv+0uGKn+qpdDaqJ5iPSFDV0RZNRFVVXuIid1T5MxEZyRGan5zuZl+y/I2lXshI9Hp8kqJFmiKiTcu5O6u6XnM/jNq0VfwpjOFlYwlUfymUDYs2rPYYius0W1oq0z/AKrF/wAZy+p9pSLa2pNv2aXavC9P1y39Cbx7VzIfUOvXVzR44Gk0JvHtXMh9QddXNDgaTQm8e1cyH1B11c0OBpNCbx7VzIfUHXVzQ4Gk0JvHtXMh9QddXNDgaTQm8e1cyH1B11c0OBpNCbx7VzIfUHXVzQ4Gk0JvHtXMh9QddXNDgaTQm8e1cyH1B11c0OBpNCbx7VzIfUHXVzQ4Gk0JvHtXMh9QddXNDgaTQm8e1cyH1B11c0OBpNCbx7VzIfUHXVzQ4Gl80JvHtXMh9QddXNDgaXhMmQUiVRFixlTeiR4iKxF6aWok/Ocr217tdPRj0PdGDopnOW2qzXeVCY+AAAAAAAAANnJiVZTgp9v9GqvuLDZcf66Pn9JRsX2M/vvXI2SkRWckRYeT0Rv1ntRfIk3fq1Cv2pcqow1Ux3eaThKYquxmrBjl0AAAAAAAAAAAAAAAAAAAAAAAAAAAAAbmR0nleD95/wDC4s9kRnio7pRcZ2Urga5TInOdPo1F6IjPasveVu1ozwtXy+sJWD7WFYMguQAAAAAAAAAAAAAAAAAAAAAAAAAAAADeyFvytD8Fa/kVPeW2xf8Ap+U/WEPHdl81vNWqEXnIn0Q770L+VCDtKM8LX++9Iwva0qoY1dgAAAAAAAAAAAAAAAAAAAAAAAAAAAAElm5vywn4URfzNT3lxsWP9Ez8PvCFj+zjv/8AVtNQqUdnCk8kRPKxcIiKRMfGeGr7pdsP2tKnmLXoAAAAAAAAAAAAAAAAAAAAAAAAAAAABLZsJPKi/hP9r2/Au9hx/ZXPwQMfP8YWs0iraGXUnkeN4Iblw3+4jYz/AJ7ndP0dbHaU96mGKXwAAAAAAAAAAAAAAAAAAAAAAAAAAAABNZqJO3RF6Iae13/he7D9qv5fdX7Q9VK0GhVjTyyk8jx/wYv7FOWIjO1VHwn6Pducq471IVd5hmgfJn0JgJgJgJgJgJgJgJgJgJgJgJgJgJgJgJgJgJgJgJgJgJgJgJgT2aKf3EZfsw09ri/2JHornu+6tx8+ysxfK5r5RbXk+KnTDemLVPNcZ0zD7T64UFqzaYSPU0T6AAAAAAAAAAAAAAAAAAAAAAAAAAAABYc0E+dGX8NMKviaPYkf11T8fsq8f7ULIXSA8Rm1QXJ0oqew+SOcQV/ot+6n6GEyy9DRPcwEwEwEwEwEwEwEwEwEwEwEwEwEwEwEwEwEwEwEwEwEwEwEwEwLNmen9GMv22pg2fvNJsWP6au/7Qq8f7cdywlwggHNIe6GidCInsMPcjKuY+MtDTOcQ9TPD6TATATATATATATATATATATATATATATATATATATATATATATATAtWZyf2MRfHf9bTT7Ij/P8AOVTju0+SfLRDAOaxPmxHJ0OcmDpGJvx/bX3z9V/b9iO55mcnsmAmAmAmAmAmAmAmAmAmAmAmAmAmAmAmAmAmAmAmAmAmAmAmBcM0E+jHL0xXftRPcanZUf5o+f1U+M7WU4WSKAc1tvzbdFToixU/2KYzFxlfr75X1mf66e5hmcHQmAmAmAmAmAmAmAmAmAmAmAmAmAmAmAmAmAmAmAmAmAmAmAmBds0U+hGr0vi+x6p7jVbLj/LT8/rKmxfaz++5NFgjAHNcrfNyrHTxsT2vVTH46MsTX3rzD9lS1aiK7FQCoBUAqAVAKgFQCoBUAqAVAKgFQCoBUAqAVAKgFQCoBUAqAVAKgL7moksgw/LFX/a412z4yw1HcpMV2tSXJjgAc2y+lGW46eMni1F95kdoxlia/l9IXWF7KloVENIKgFQCoBUAqAVAKgFQCoBUAqAVAKgFQCoBUAqAVAKgFQCoBUAqAVAdEzZbTkGD4W1YuVfebDBRlh6O6FHiO1q70oSnEA5vnSlGcEfysXGE0ym1IyxNXy+i5wnZQiqiAklQCoBUAqAVAKgFQCoBUAqAVAKgFQCoBUAqAVAKgFQCoBUAqAVAKj4Om5vNpyFZ/wAGGuLUU2mFjKxRHwj6KG92lXekDu5gHN88UpzhieFIa/kRPcZfa0f6PlH3W+C7JCzK1LJgJgJgJgJgJgJgJgJgJgJgJgJgJgJgJgJgJgJgJgJgJgJgFcfJ9Q6tkdtGSYCdEGEn5ENvajKimPgz9ftS3Do8tPKFsSyQpqBy/O7LLY2Va1WSKxrd/Sir8UKTaeEuXK4rojP0ZehY4O9RTTNNU5ITWrL7cSr4O/yT4Jm/tc0GtWX24jg7/JPgb+1zQa1ZfbiODv8AJPgb+1zQa1ZfbiODv8k+Bv7XNBrVl9uI4O/yT4G/tc0GtWX24jg7/JPgb+1zQa1ZfbiODv8AJPgb+1zQa1ZfbiODv8k+Bv7XNBrVl9uI4O/yT4G/tc0GtWX24jg7/JPgb+1zQa1ZfbiODv8AJPgb+1zQa1ZfbiODv8k+Bv7XNBrVl9uI4O/yT4G/tc0GtWX24jg7/JPgb+1zQa1ZfbiODv8AJPgb+1zQa1ZfbiODv8k+Bv7XNBrVl9uI4O/yT4G/tc0GtWX24jg7/JPgb+1zQa1ZfbiODv8AJPgb+1zQa1ZfbiODv8k+Bv7XNBrVl9uI4O/yT4G/tc0GtWX24jg7/JPgb+1zQa1ZfbiODv8AJPgb+1zQa1ZfbiODv8k+Bv7XNDJAtqWl9MFUcq7t3cQ9UYC/VOXQmO95qxFqIz6UOvZFtyWizta36rWtwSRrIjKMlJM5pU+jVt1kS1Q5OAr8fNGFGdN7UXyoBi2Kg3EwAbFQbiYANioNxMAGxUG4mADYqDcTABsVBuJgA2Kg3EwAbFQbiYANioNxMAGxUG4mADYqDcTABsVBuJgA2Kg3EwAbFQbiYANioNxMAGxUG4mADYqDcTABsVBuJgA2Kg3EwAbFQbiYANioNxMAGxUG4mADYqDcTABsVBuJgB7hZnQobpsaieRAJzJuTksTfmgSAAAAAAAAAAAAAAAAAAAAAAAAAAAAAAAAAAAAAAAAAAAAAAAAAAAAAAAAAAAAAAAAAAAAAAAAAAAAAAAAAAAAAAAAAAAAAAAAAAAAAAAAAAAAAAAAAAAAAAAAAAAAAAAAAAAAAAAAB//Z"/>
          <p:cNvSpPr>
            <a:spLocks noChangeAspect="1" noChangeArrowheads="1"/>
          </p:cNvSpPr>
          <p:nvPr/>
        </p:nvSpPr>
        <p:spPr bwMode="auto">
          <a:xfrm>
            <a:off x="612775" y="-1297287"/>
            <a:ext cx="3743325" cy="37433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3" name="AutoShape 4" descr="data:image/jpeg;base64,/9j/4AAQSkZJRgABAQAAAQABAAD/2wCEAAkGBxEHBhEQBxARDw0SEREPEA8ODRYQDg8PFhEiFhUSHxYYHTQsGCYmHxYTIzEtMSw3Ojo6GCA6Pz8wQygtMCsBCgoKDQ0OGxAQFi0dICI3Ny02LSs3Ky0tKysvListLSsrKy02NzctKystLS0tLS0rLSs3Ky0rLS0tOCsrLisvN//AABEIAOEA4QMBEQACEQEDEQH/xAAbAAEAAgMBAQAAAAAAAAAAAAAABQYDBAcCAf/EAEUQAAECAwMIAwsLBAMBAAAAAAABAgMREgRSkQUGFBUWIVOTUdLTMUFhY3GBkpShwdETIiVCYnJzorGysyMkMqPCw+EH/8QAGgEBAAMBAQEAAAAAAAAAAAAAAAQFBgMCAf/EADMRAQABAgMEBgoDAQEAAAAAAAABAgMEEVEFExRSEhUzcZGhITEyQWGBscHh8CIjJDTR/9oADAMBAAIRAxEAPwDuIAAAAAAAAAAAAAAAAAAAAAAAAAAAAAAAAAAAAAAAAAAAAAAAAAAAAAAAAAAAAAAAAAAAAAAAAAAAAAAAAAAAAAAAAAAAAAAAAAAAAAAAV7ObKSwXpChdE379yz7iLLzzTwoVG1MXNqIoon0ym4SxFedUq7pK3YfKb8Ci4m7qsdzRoaSt2Hym/AcTd1NzRoaSt2Hym/AcTd1NzRoaSt2Hym/AcTd1NzRoaSt2Hym/AcTd1NzRoaSt2Hym/AcTd1NzRoaSt2Hym/AcTd1NzRoaSt2Hym/AcTd1NzRols3spK23NhukjXzbJNzZ0qqLLvLulu6fIWmzMZXNzd1T60PF2KYo6ULaaBWgAAAAAAAAAAAAAAAAAAAeIsRIMJzom5rUVyr0IiTU+TMRGcvsRn6HO7Za1tVqc9/dcqr5PB5tyeZDGYm9N67Nc+9e2rfQoilhrODoVgKwFYCsBWArAVgZLPH+Rjtc3utc1ydE0WZ1sXJtXKa49zxco6dM06uh2S1NtcFHQl8qd9qy7imzt3KblPSpn0KKqmaZylmPbyAAAAABH2rKzILlSElapuVZo1iL0VL3fMikO/jrNn0VT6Xe3h66/U09eu4cL1h3ZkLrm1p5/h24Ks167hwvWHdmOubWnn+DgqzXruHC9Yd2Y65taef4OCrNeu4cL1h3Zjrm1p5/g4Ks167hwvWHdmOubWnn+DgqzXruHC9Yd2Y65taef4OCrNeu4cL1h3Zjrm1p5/g4KtmsuWvlYyNjMa1HKjUVkVXyVdyTRWp35J5zvh9p2r1fQ9Uy8XMLXRTmliyRQCDzxtK2bIy0/Xe1k+hN7v8Aj7SBtKuaMPVl7/Qk4SmKrsZufxLU2Gk4ioidKrIy0RMrnNj1hD4jPSQ+9CrR8zjU1hD4jPSQdCrQzjU1hD4jPSQdCrQzjU1hD4jPSQdCrQzjU1hD4jPSQdCrQzjU1hD4jPSQdCrQzjU1hD4jPSQdCrQzjU1hD4jPSQdCrQzjU1hD4jPSQdCrQzjVt2bOBLOkmxGLuki1qjkToqaqLLwHa3dvW/Zzhzrt26vWz7VeMb6xE6514vE6z5vG4tfuRtV4xvrETrji8TrPmbi1+5G1XjG+sROuOLxOs+ZuLX7kbVeMb6xE644vE6z5vm4tfuTHEzuoT/NvrETrnqMViZ98+b5Ni1H7DPknL8TK8VyMcqQ2oivcyPFnNe42dffkvmRekXMXet05zVPjL5TZtzOUR9Emqz/RETciJ0S7xUVVTVOcpkRERlD4eX0AAAAAAB7gJO1Q08bC/kQl4CM8TR3uOI7KruXY3ChAKv8A/Q30ZDYq8dn7HFdtSM8P84S8F2qp5oo20ZTiOrcj2NhshojmtaqxFdUq1MXvMQi7Itx/KqfX6nbHVT6IXTRol9vOZ2Bdq40aJfbzmdgA0aJfbzmdgA0aJfbzmdgA0aJfbzmdgA0aJfbzmdgA0aJfbzmdgA0aJfbzmdgA0aJfbzmdgA0aJfbzmdgA0aJfbzmdgA0aJfbzmdgA0aJfbzmdgB8WzRL7eczsAITL0SJZ4KziJzmdiBqZIhuZY0dHnW/56zlNEX/FNyJ3pL3O+pjtqX97iJy9Uehd4S30Lfe3SuSQAAAAAAADNYkqt0L8WGuD0X3E3ZsZ4qjv+0uGKn+qpdDaqJ5iPSFDV0RZNRFVVXuIid1T5MxEZyRGan5zuZl+y/I2lXshI9Hp8kqJFmiKiTcu5O6u6XnM/jNq0VfwpjOFlYwlUfymUDYs2rPYYius0W1oq0z/AKrF/wAZy+p9pSLa2pNv2aXavC9P1y39Cbx7VzIfUOvXVzR44Gk0JvHtXMh9QddXNDgaTQm8e1cyH1B11c0OBpNCbx7VzIfUHXVzQ4Gk0JvHtXMh9QddXNDgaTQm8e1cyH1B11c0OBpNCbx7VzIfUHXVzQ4Gk0JvHtXMh9QddXNDgaTQm8e1cyH1B11c0OBpNCbx7VzIfUHXVzQ4Gk0JvHtXMh9QddXNDgaTQm8e1cyH1B11c0OBpNCbx7VzIfUHXVzQ4Gl80JvHtXMh9QddXNDgaXhMmQUiVRFixlTeiR4iKxF6aWok/Ocr217tdPRj0PdGDopnOW2qzXeVCY+AAAAAAAAANnJiVZTgp9v9GqvuLDZcf66Pn9JRsX2M/vvXI2SkRWckRYeT0Rv1ntRfIk3fq1Cv2pcqow1Ux3eaThKYquxmrBjl0AAAAAAAAAAAAAAAAAAAAAAAAAAAAAbmR0nleD95/wDC4s9kRnio7pRcZ2Urga5TInOdPo1F6IjPasveVu1ozwtXy+sJWD7WFYMguQAAAAAAAAAAAAAAAAAAAAAAAAAAAADeyFvytD8Fa/kVPeW2xf8Ap+U/WEPHdl81vNWqEXnIn0Q770L+VCDtKM8LX++9Iwva0qoY1dgAAAAAAAAAAAAAAAAAAAAAAAAAAAAElm5vywn4URfzNT3lxsWP9Ez8PvCFj+zjv/8AVtNQqUdnCk8kRPKxcIiKRMfGeGr7pdsP2tKnmLXoAAAAAAAAAAAAAAAAAAAAAAAAAAAABLZsJPKi/hP9r2/Au9hx/ZXPwQMfP8YWs0iraGXUnkeN4Iblw3+4jYz/AJ7ndP0dbHaU96mGKXwAAAAAAAAAAAAAAAAAAAAAAAAAAAABNZqJO3RF6Iae13/he7D9qv5fdX7Q9VK0GhVjTyyk8jx/wYv7FOWIjO1VHwn6Pducq471IVd5hmgfJn0JgJgJgJgJgJgJgJgJgJgJgJgJgJgJgJgJgJgJgJgJgJgJgJgT2aKf3EZfsw09ri/2JHornu+6tx8+ysxfK5r5RbXk+KnTDemLVPNcZ0zD7T64UFqzaYSPU0T6AAAAAAAAAAAAAAAAAAAAAAAAAAAABYc0E+dGX8NMKviaPYkf11T8fsq8f7ULIXSA8Rm1QXJ0oqew+SOcQV/ot+6n6GEyy9DRPcwEwEwEwEwEwEwEwEwEwEwEwEwEwEwEwEwEwEwEwEwEwEwEwEwLNmen9GMv22pg2fvNJsWP6au/7Qq8f7cdywlwggHNIe6GidCInsMPcjKuY+MtDTOcQ9TPD6TATATATATATATATATATATATATATATATATATATATATATATATAtWZyf2MRfHf9bTT7Ij/P8AOVTju0+SfLRDAOaxPmxHJ0OcmDpGJvx/bX3z9V/b9iO55mcnsmAmAmAmAmAmAmAmAmAmAmAmAmAmAmAmAmAmAmAmAmAmAmAmBcM0E+jHL0xXftRPcanZUf5o+f1U+M7WU4WSKAc1tvzbdFToixU/2KYzFxlfr75X1mf66e5hmcHQmAmAmAmAmAmAmAmAmAmAmAmAmAmAmAmAmAmAmAmAmAmAmAmBds0U+hGr0vi+x6p7jVbLj/LT8/rKmxfaz++5NFgjAHNcrfNyrHTxsT2vVTH46MsTX3rzD9lS1aiK7FQCoBUAqAVAKgFQCoBUAqAVAKgFQCoBUAqAVAKgFQCoBUAqAVAKgL7moksgw/LFX/a412z4yw1HcpMV2tSXJjgAc2y+lGW46eMni1F95kdoxlia/l9IXWF7KloVENIKgFQCoBUAqAVAKgFQCoBUAqAVAKgFQCoBUAqAVAKgFQCoBUAqAVAdEzZbTkGD4W1YuVfebDBRlh6O6FHiO1q70oSnEA5vnSlGcEfysXGE0ym1IyxNXy+i5wnZQiqiAklQCoBUAqAVAKgFQCoBUAqAVAKgFQCoBUAqAVAKgFQCoBUAqAVAKj4Om5vNpyFZ/wAGGuLUU2mFjKxRHwj6KG92lXekDu5gHN88UpzhieFIa/kRPcZfa0f6PlH3W+C7JCzK1LJgJgJgJgJgJgJgJgJgJgJgJgJgJgJgJgJgJgJgJgJgJgJgFcfJ9Q6tkdtGSYCdEGEn5ENvajKimPgz9ftS3Do8tPKFsSyQpqBy/O7LLY2Va1WSKxrd/Sir8UKTaeEuXK4rojP0ZehY4O9RTTNNU5ITWrL7cSr4O/yT4Jm/tc0GtWX24jg7/JPgb+1zQa1ZfbiODv8AJPgb+1zQa1ZfbiODv8k+Bv7XNBrVl9uI4O/yT4G/tc0GtWX24jg7/JPgb+1zQa1ZfbiODv8AJPgb+1zQa1ZfbiODv8k+Bv7XNBrVl9uI4O/yT4G/tc0GtWX24jg7/JPgb+1zQa1ZfbiODv8AJPgb+1zQa1ZfbiODv8k+Bv7XNBrVl9uI4O/yT4G/tc0GtWX24jg7/JPgb+1zQa1ZfbiODv8AJPgb+1zQa1ZfbiODv8k+Bv7XNBrVl9uI4O/yT4G/tc0GtWX24jg7/JPgb+1zQa1ZfbiODv8AJPgb+1zQa1ZfbiODv8k+Bv7XNBrVl9uI4O/yT4G/tc0GtWX24jg7/JPgb+1zQa1ZfbiODv8AJPgb+1zQa1ZfbiODv8k+Bv7XNDJAtqWl9MFUcq7t3cQ9UYC/VOXQmO95qxFqIz6UOvZFtyWizta36rWtwSRrIjKMlJM5pU+jVt1kS1Q5OAr8fNGFGdN7UXyoBi2Kg3EwAbFQbiYANioNxMAGxUG4mADYqDcTABsVBuJgA2Kg3EwAbFQbiYANioNxMAGxUG4mADYqDcTABsVBuJgA2Kg3EwAbFQbiYANioNxMAGxUG4mADYqDcTABsVBuJgA2Kg3EwAbFQbiYANioNxMAGxUG4mADYqDcTABsVBuJgB7hZnQobpsaieRAJzJuTksTfmgSAAAAAAAAAAAAAAAAAAAAAAAAAAAAAAAAAAAAAAAAAAAAAAAAAAAAAAAAAAAAAAAAAAAAAAAAAAAAAAAAAAAAAAAAAAAAAAAAAAAAAAAAAAAAAAAAAAAAAAAAAAAAAAAAAAAAAAAAB//Z"/>
          <p:cNvSpPr>
            <a:spLocks noChangeAspect="1" noChangeArrowheads="1"/>
          </p:cNvSpPr>
          <p:nvPr/>
        </p:nvSpPr>
        <p:spPr bwMode="auto">
          <a:xfrm>
            <a:off x="307975" y="-1638300"/>
            <a:ext cx="3743325" cy="37433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6" descr="data:image/jpeg;base64,/9j/4AAQSkZJRgABAQAAAQABAAD/2wCEAAkGBxEHBhEQBxARDw0SEREPEA8ODRYQDg8PFhEiFhUSHxYYHTQsGCYmHxYTIzEtMSw3Ojo6GCA6Pz8wQygtMCsBCgoKDQ0OGxAQFi0dICI3Ny02LSs3Ky0tKysvListLSsrKy02NzctKystLS0tLS0rLSs3Ky0rLS0tOCsrLisvN//AABEIAOEA4QMBEQACEQEDEQH/xAAbAAEAAgMBAQAAAAAAAAAAAAAABQYDBAcCAf/EAEUQAAECAwMIAwsLBAMBAAAAAAABAgMREgRSkQUGFBUWIVOTUdLTMUFhY3GBkpShwdETIiVCYnJzorGysyMkMqPCw+EH/8QAGgEBAAMBAQEAAAAAAAAAAAAAAAQFBgMCAf/EADMRAQABAgMEBgoDAQEAAAAAAAABAgMEEVEFExRSEhUzcZGhITEyQWGBscHh8CIjJDTR/9oADAMBAAIRAxEAPwDuIAAAAAAAAAAAAAAAAAAAAAAAAAAAAAAAAAAAAAAAAAAAAAAAAAAAAAAAAAAAAAAAAAAAAAAAAAAAAAAAAAAAAAAAAAAAAAAAAAAAAAAAV7ObKSwXpChdE379yz7iLLzzTwoVG1MXNqIoon0ym4SxFedUq7pK3YfKb8Ci4m7qsdzRoaSt2Hym/AcTd1NzRoaSt2Hym/AcTd1NzRoaSt2Hym/AcTd1NzRoaSt2Hym/AcTd1NzRoaSt2Hym/AcTd1NzRoaSt2Hym/AcTd1NzRoaSt2Hym/AcTd1NzRols3spK23NhukjXzbJNzZ0qqLLvLulu6fIWmzMZXNzd1T60PF2KYo6ULaaBWgAAAAAAAAAAAAAAAAAAAeIsRIMJzom5rUVyr0IiTU+TMRGcvsRn6HO7Za1tVqc9/dcqr5PB5tyeZDGYm9N67Nc+9e2rfQoilhrODoVgKwFYCsBWArAVgZLPH+Rjtc3utc1ydE0WZ1sXJtXKa49zxco6dM06uh2S1NtcFHQl8qd9qy7imzt3KblPSpn0KKqmaZylmPbyAAAAABH2rKzILlSElapuVZo1iL0VL3fMikO/jrNn0VT6Xe3h66/U09eu4cL1h3ZkLrm1p5/h24Ks167hwvWHdmOubWnn+DgqzXruHC9Yd2Y65taef4OCrNeu4cL1h3Zjrm1p5/g4Ks167hwvWHdmOubWnn+DgqzXruHC9Yd2Y65taef4OCrNeu4cL1h3Zjrm1p5/g4KtmsuWvlYyNjMa1HKjUVkVXyVdyTRWp35J5zvh9p2r1fQ9Uy8XMLXRTmliyRQCDzxtK2bIy0/Xe1k+hN7v8Aj7SBtKuaMPVl7/Qk4SmKrsZufxLU2Gk4ioidKrIy0RMrnNj1hD4jPSQ+9CrR8zjU1hD4jPSQdCrQzjU1hD4jPSQdCrQzjU1hD4jPSQdCrQzjU1hD4jPSQdCrQzjU1hD4jPSQdCrQzjU1hD4jPSQdCrQzjU1hD4jPSQdCrQzjU1hD4jPSQdCrQzjVt2bOBLOkmxGLuki1qjkToqaqLLwHa3dvW/Zzhzrt26vWz7VeMb6xE6514vE6z5vG4tfuRtV4xvrETrji8TrPmbi1+5G1XjG+sROuOLxOs+ZuLX7kbVeMb6xE644vE6z5vm4tfuTHEzuoT/NvrETrnqMViZ98+b5Ni1H7DPknL8TK8VyMcqQ2oivcyPFnNe42dffkvmRekXMXet05zVPjL5TZtzOUR9Emqz/RETciJ0S7xUVVTVOcpkRERlD4eX0AAAAAAB7gJO1Q08bC/kQl4CM8TR3uOI7KruXY3ChAKv8A/Q30ZDYq8dn7HFdtSM8P84S8F2qp5oo20ZTiOrcj2NhshojmtaqxFdUq1MXvMQi7Itx/KqfX6nbHVT6IXTRol9vOZ2Bdq40aJfbzmdgA0aJfbzmdgA0aJfbzmdgA0aJfbzmdgA0aJfbzmdgA0aJfbzmdgA0aJfbzmdgA0aJfbzmdgA0aJfbzmdgA0aJfbzmdgA0aJfbzmdgA0aJfbzmdgB8WzRL7eczsAITL0SJZ4KziJzmdiBqZIhuZY0dHnW/56zlNEX/FNyJ3pL3O+pjtqX97iJy9Uehd4S30Lfe3SuSQAAAAAAADNYkqt0L8WGuD0X3E3ZsZ4qjv+0uGKn+qpdDaqJ5iPSFDV0RZNRFVVXuIid1T5MxEZyRGan5zuZl+y/I2lXshI9Hp8kqJFmiKiTcu5O6u6XnM/jNq0VfwpjOFlYwlUfymUDYs2rPYYius0W1oq0z/AKrF/wAZy+p9pSLa2pNv2aXavC9P1y39Cbx7VzIfUOvXVzR44Gk0JvHtXMh9QddXNDgaTQm8e1cyH1B11c0OBpNCbx7VzIfUHXVzQ4Gk0JvHtXMh9QddXNDgaTQm8e1cyH1B11c0OBpNCbx7VzIfUHXVzQ4Gk0JvHtXMh9QddXNDgaTQm8e1cyH1B11c0OBpNCbx7VzIfUHXVzQ4Gk0JvHtXMh9QddXNDgaTQm8e1cyH1B11c0OBpNCbx7VzIfUHXVzQ4Gl80JvHtXMh9QddXNDgaXhMmQUiVRFixlTeiR4iKxF6aWok/Ocr217tdPRj0PdGDopnOW2qzXeVCY+AAAAAAAAANnJiVZTgp9v9GqvuLDZcf66Pn9JRsX2M/vvXI2SkRWckRYeT0Rv1ntRfIk3fq1Cv2pcqow1Ux3eaThKYquxmrBjl0AAAAAAAAAAAAAAAAAAAAAAAAAAAAAbmR0nleD95/wDC4s9kRnio7pRcZ2Urga5TInOdPo1F6IjPasveVu1ozwtXy+sJWD7WFYMguQAAAAAAAAAAAAAAAAAAAAAAAAAAAADeyFvytD8Fa/kVPeW2xf8Ap+U/WEPHdl81vNWqEXnIn0Q770L+VCDtKM8LX++9Iwva0qoY1dgAAAAAAAAAAAAAAAAAAAAAAAAAAAAElm5vywn4URfzNT3lxsWP9Ez8PvCFj+zjv/8AVtNQqUdnCk8kRPKxcIiKRMfGeGr7pdsP2tKnmLXoAAAAAAAAAAAAAAAAAAAAAAAAAAAABLZsJPKi/hP9r2/Au9hx/ZXPwQMfP8YWs0iraGXUnkeN4Iblw3+4jYz/AJ7ndP0dbHaU96mGKXwAAAAAAAAAAAAAAAAAAAAAAAAAAAABNZqJO3RF6Iae13/he7D9qv5fdX7Q9VK0GhVjTyyk8jx/wYv7FOWIjO1VHwn6Pducq471IVd5hmgfJn0JgJgJgJgJgJgJgJgJgJgJgJgJgJgJgJgJgJgJgJgJgJgJgJgT2aKf3EZfsw09ri/2JHornu+6tx8+ysxfK5r5RbXk+KnTDemLVPNcZ0zD7T64UFqzaYSPU0T6AAAAAAAAAAAAAAAAAAAAAAAAAAAABYc0E+dGX8NMKviaPYkf11T8fsq8f7ULIXSA8Rm1QXJ0oqew+SOcQV/ot+6n6GEyy9DRPcwEwEwEwEwEwEwEwEwEwEwEwEwEwEwEwEwEwEwEwEwEwEwEwEwLNmen9GMv22pg2fvNJsWP6au/7Qq8f7cdywlwggHNIe6GidCInsMPcjKuY+MtDTOcQ9TPD6TATATATATATATATATATATATATATATATATATATATATATATATAtWZyf2MRfHf9bTT7Ij/P8AOVTju0+SfLRDAOaxPmxHJ0OcmDpGJvx/bX3z9V/b9iO55mcnsmAmAmAmAmAmAmAmAmAmAmAmAmAmAmAmAmAmAmAmAmAmAmAmBcM0E+jHL0xXftRPcanZUf5o+f1U+M7WU4WSKAc1tvzbdFToixU/2KYzFxlfr75X1mf66e5hmcHQmAmAmAmAmAmAmAmAmAmAmAmAmAmAmAmAmAmAmAmAmAmAmAmBds0U+hGr0vi+x6p7jVbLj/LT8/rKmxfaz++5NFgjAHNcrfNyrHTxsT2vVTH46MsTX3rzD9lS1aiK7FQCoBUAqAVAKgFQCoBUAqAVAKgFQCoBUAqAVAKgFQCoBUAqAVAKgL7moksgw/LFX/a412z4yw1HcpMV2tSXJjgAc2y+lGW46eMni1F95kdoxlia/l9IXWF7KloVENIKgFQCoBUAqAVAKgFQCoBUAqAVAKgFQCoBUAqAVAKgFQCoBUAqAVAdEzZbTkGD4W1YuVfebDBRlh6O6FHiO1q70oSnEA5vnSlGcEfysXGE0ym1IyxNXy+i5wnZQiqiAklQCoBUAqAVAKgFQCoBUAqAVAKgFQCoBUAqAVAKgFQCoBUAqAVAKj4Om5vNpyFZ/wAGGuLUU2mFjKxRHwj6KG92lXekDu5gHN88UpzhieFIa/kRPcZfa0f6PlH3W+C7JCzK1LJgJgJgJgJgJgJgJgJgJgJgJgJgJgJgJgJgJgJgJgJgJgJgFcfJ9Q6tkdtGSYCdEGEn5ENvajKimPgz9ftS3Do8tPKFsSyQpqBy/O7LLY2Va1WSKxrd/Sir8UKTaeEuXK4rojP0ZehY4O9RTTNNU5ITWrL7cSr4O/yT4Jm/tc0GtWX24jg7/JPgb+1zQa1ZfbiODv8AJPgb+1zQa1ZfbiODv8k+Bv7XNBrVl9uI4O/yT4G/tc0GtWX24jg7/JPgb+1zQa1ZfbiODv8AJPgb+1zQa1ZfbiODv8k+Bv7XNBrVl9uI4O/yT4G/tc0GtWX24jg7/JPgb+1zQa1ZfbiODv8AJPgb+1zQa1ZfbiODv8k+Bv7XNBrVl9uI4O/yT4G/tc0GtWX24jg7/JPgb+1zQa1ZfbiODv8AJPgb+1zQa1ZfbiODv8k+Bv7XNBrVl9uI4O/yT4G/tc0GtWX24jg7/JPgb+1zQa1ZfbiODv8AJPgb+1zQa1ZfbiODv8k+Bv7XNBrVl9uI4O/yT4G/tc0GtWX24jg7/JPgb+1zQa1ZfbiODv8AJPgb+1zQa1ZfbiODv8k+Bv7XNDJAtqWl9MFUcq7t3cQ9UYC/VOXQmO95qxFqIz6UOvZFtyWizta36rWtwSRrIjKMlJM5pU+jVt1kS1Q5OAr8fNGFGdN7UXyoBi2Kg3EwAbFQbiYANioNxMAGxUG4mADYqDcTABsVBuJgA2Kg3EwAbFQbiYANioNxMAGxUG4mADYqDcTABsVBuJgA2Kg3EwAbFQbiYANioNxMAGxUG4mADYqDcTABsVBuJgA2Kg3EwAbFQbiYANioNxMAGxUG4mADYqDcTABsVBuJgB7hZnQobpsaieRAJzJuTksTfmgSAAAAAAAAAAAAAAAAAAAAAAAAAAAAAAAAAAAAAAAAAAAAAAAAAAAAAAAAAAAAAAAAAAAAAAAAAAAAAAAAAAAAAAAAAAAAAAAAAAAAAAAAAAAAAAAAAAAAAAAAAAAAAAAAAAAAAAAAB//Z"/>
          <p:cNvSpPr>
            <a:spLocks noChangeAspect="1" noChangeArrowheads="1"/>
          </p:cNvSpPr>
          <p:nvPr/>
        </p:nvSpPr>
        <p:spPr bwMode="auto">
          <a:xfrm>
            <a:off x="1654649" y="571890"/>
            <a:ext cx="3743325" cy="37433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4104" name="Picture 8" descr="https://cdn4.raiolanetworks.es/wp-content/uploads/helpdeskticket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4307" y="977839"/>
            <a:ext cx="1523908" cy="1523908"/>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http://www.megaicons.net/static/img/icons_sizes/51/832/512/free-icon.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94307" y="2481196"/>
            <a:ext cx="1406311" cy="1406311"/>
          </a:xfrm>
          <a:prstGeom prst="rect">
            <a:avLst/>
          </a:prstGeom>
          <a:noFill/>
          <a:extLst>
            <a:ext uri="{909E8E84-426E-40DD-AFC4-6F175D3DCCD1}">
              <a14:hiddenFill xmlns:a14="http://schemas.microsoft.com/office/drawing/2010/main">
                <a:solidFill>
                  <a:srgbClr val="FFFFFF"/>
                </a:solidFill>
              </a14:hiddenFill>
            </a:ext>
          </a:extLst>
        </p:spPr>
      </p:pic>
      <p:pic>
        <p:nvPicPr>
          <p:cNvPr id="4110" name="Picture 14" descr="http://www.kidsandnits.com/iconos/rentabilidad.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75858" y="3892801"/>
            <a:ext cx="1443207" cy="1455980"/>
          </a:xfrm>
          <a:prstGeom prst="rect">
            <a:avLst/>
          </a:prstGeom>
          <a:noFill/>
          <a:extLst>
            <a:ext uri="{909E8E84-426E-40DD-AFC4-6F175D3DCCD1}">
              <a14:hiddenFill xmlns:a14="http://schemas.microsoft.com/office/drawing/2010/main">
                <a:solidFill>
                  <a:srgbClr val="FFFFFF"/>
                </a:solidFill>
              </a14:hiddenFill>
            </a:ext>
          </a:extLst>
        </p:spPr>
      </p:pic>
      <p:pic>
        <p:nvPicPr>
          <p:cNvPr id="4112" name="Picture 16" descr="http://www.graphicsfuel.com/wp-content/uploads/2012/03/folder-icon-512x51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72963" y="3854619"/>
            <a:ext cx="1532344" cy="1532344"/>
          </a:xfrm>
          <a:prstGeom prst="rect">
            <a:avLst/>
          </a:prstGeom>
          <a:noFill/>
          <a:extLst>
            <a:ext uri="{909E8E84-426E-40DD-AFC4-6F175D3DCCD1}">
              <a14:hiddenFill xmlns:a14="http://schemas.microsoft.com/office/drawing/2010/main">
                <a:solidFill>
                  <a:srgbClr val="FFFFFF"/>
                </a:solidFill>
              </a14:hiddenFill>
            </a:ext>
          </a:extLst>
        </p:spPr>
      </p:pic>
      <p:pic>
        <p:nvPicPr>
          <p:cNvPr id="4118" name="Picture 22" descr="http://icons.iconarchive.com/icons/sora-meliae/matrilineare/1024/Apps-libreoffice-main-icon.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44100" y="5348781"/>
            <a:ext cx="1507748" cy="1507748"/>
          </a:xfrm>
          <a:prstGeom prst="rect">
            <a:avLst/>
          </a:prstGeom>
          <a:noFill/>
          <a:extLst>
            <a:ext uri="{909E8E84-426E-40DD-AFC4-6F175D3DCCD1}">
              <a14:hiddenFill xmlns:a14="http://schemas.microsoft.com/office/drawing/2010/main">
                <a:solidFill>
                  <a:srgbClr val="FFFFFF"/>
                </a:solidFill>
              </a14:hiddenFill>
            </a:ext>
          </a:extLst>
        </p:spPr>
      </p:pic>
      <p:sp>
        <p:nvSpPr>
          <p:cNvPr id="19" name="Rectángulo 18"/>
          <p:cNvSpPr/>
          <p:nvPr/>
        </p:nvSpPr>
        <p:spPr>
          <a:xfrm>
            <a:off x="3415556" y="4300168"/>
            <a:ext cx="2068195"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T-Híbrida</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20" name="Rectángulo 19"/>
          <p:cNvSpPr/>
          <p:nvPr/>
        </p:nvSpPr>
        <p:spPr>
          <a:xfrm>
            <a:off x="9000618" y="4297625"/>
            <a:ext cx="2729210"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Rentabilidad</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21" name="Rectángulo 20"/>
          <p:cNvSpPr/>
          <p:nvPr/>
        </p:nvSpPr>
        <p:spPr>
          <a:xfrm>
            <a:off x="9019065" y="2834214"/>
            <a:ext cx="2190023"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Gratuidad</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22" name="Rectángulo 21"/>
          <p:cNvSpPr/>
          <p:nvPr/>
        </p:nvSpPr>
        <p:spPr>
          <a:xfrm>
            <a:off x="9499909" y="1416627"/>
            <a:ext cx="1787670"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Soporte</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23" name="Rectángulo 22"/>
          <p:cNvSpPr/>
          <p:nvPr/>
        </p:nvSpPr>
        <p:spPr>
          <a:xfrm>
            <a:off x="6151848" y="5779489"/>
            <a:ext cx="3684920"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 Licenciamiento</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18329077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pngimg.com/upload/cloud_PNG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1671" y="3260218"/>
            <a:ext cx="6858000" cy="3743325"/>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3203347" y="224135"/>
            <a:ext cx="6580648" cy="923330"/>
          </a:xfrm>
          <a:prstGeom prst="rect">
            <a:avLst/>
          </a:prstGeom>
          <a:noFill/>
        </p:spPr>
        <p:txBody>
          <a:bodyPr wrap="none" lIns="91440" tIns="45720" rIns="91440" bIns="45720">
            <a:spAutoFit/>
          </a:bodyPr>
          <a:lstStyle/>
          <a:p>
            <a:pPr algn="ctr"/>
            <a:r>
              <a:rPr lang="es-ES" sz="54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Matri</a:t>
            </a:r>
            <a:r>
              <a:rPr lang="es-ES" sz="5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z de Evaluación</a:t>
            </a:r>
            <a:endParaRPr lang="es-E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9" name="Imagen 8"/>
          <p:cNvPicPr/>
          <p:nvPr/>
        </p:nvPicPr>
        <p:blipFill>
          <a:blip r:embed="rId3">
            <a:extLst>
              <a:ext uri="{28A0092B-C50C-407E-A947-70E740481C1C}">
                <a14:useLocalDpi xmlns:a14="http://schemas.microsoft.com/office/drawing/2010/main" val="0"/>
              </a:ext>
            </a:extLst>
          </a:blip>
          <a:srcRect/>
          <a:stretch>
            <a:fillRect/>
          </a:stretch>
        </p:blipFill>
        <p:spPr bwMode="auto">
          <a:xfrm>
            <a:off x="414612" y="1922164"/>
            <a:ext cx="5300388" cy="4821305"/>
          </a:xfrm>
          <a:prstGeom prst="rect">
            <a:avLst/>
          </a:prstGeom>
          <a:noFill/>
          <a:ln>
            <a:noFill/>
          </a:ln>
        </p:spPr>
      </p:pic>
      <p:sp>
        <p:nvSpPr>
          <p:cNvPr id="8" name="Rectangle 1"/>
          <p:cNvSpPr>
            <a:spLocks noChangeArrowheads="1"/>
          </p:cNvSpPr>
          <p:nvPr/>
        </p:nvSpPr>
        <p:spPr bwMode="auto">
          <a:xfrm>
            <a:off x="3463925" y="26670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11" name="Rectángulo 10"/>
          <p:cNvSpPr/>
          <p:nvPr/>
        </p:nvSpPr>
        <p:spPr>
          <a:xfrm>
            <a:off x="2945354" y="1260901"/>
            <a:ext cx="1354859" cy="646331"/>
          </a:xfrm>
          <a:prstGeom prst="rect">
            <a:avLst/>
          </a:prstGeom>
          <a:noFill/>
        </p:spPr>
        <p:txBody>
          <a:bodyPr wrap="none" lIns="91440" tIns="45720" rIns="91440" bIns="45720">
            <a:spAutoFit/>
          </a:bodyPr>
          <a:lstStyle/>
          <a:p>
            <a:pPr algn="ct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Azure</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graphicFrame>
        <p:nvGraphicFramePr>
          <p:cNvPr id="7" name="Tabla 6"/>
          <p:cNvGraphicFramePr>
            <a:graphicFrameLocks noGrp="1"/>
          </p:cNvGraphicFramePr>
          <p:nvPr>
            <p:extLst>
              <p:ext uri="{D42A27DB-BD31-4B8C-83A1-F6EECF244321}">
                <p14:modId xmlns:p14="http://schemas.microsoft.com/office/powerpoint/2010/main" val="3760941900"/>
              </p:ext>
            </p:extLst>
          </p:nvPr>
        </p:nvGraphicFramePr>
        <p:xfrm>
          <a:off x="6877431" y="1907232"/>
          <a:ext cx="4946271" cy="4836238"/>
        </p:xfrm>
        <a:graphic>
          <a:graphicData uri="http://schemas.openxmlformats.org/drawingml/2006/table">
            <a:tbl>
              <a:tblPr firstRow="1" firstCol="1" bandRow="1">
                <a:tableStyleId>{5C22544A-7EE6-4342-B048-85BDC9FD1C3A}</a:tableStyleId>
              </a:tblPr>
              <a:tblGrid>
                <a:gridCol w="1585466"/>
                <a:gridCol w="389320"/>
                <a:gridCol w="2971485"/>
              </a:tblGrid>
              <a:tr h="137959">
                <a:tc gridSpan="3">
                  <a:txBody>
                    <a:bodyPr/>
                    <a:lstStyle/>
                    <a:p>
                      <a:pPr algn="ctr">
                        <a:lnSpc>
                          <a:spcPct val="107000"/>
                        </a:lnSpc>
                        <a:spcAft>
                          <a:spcPts val="0"/>
                        </a:spcAft>
                      </a:pPr>
                      <a:r>
                        <a:rPr lang="es-ES" sz="800" dirty="0">
                          <a:effectLst/>
                        </a:rPr>
                        <a:t>Criterios Evaluación</a:t>
                      </a:r>
                      <a:endParaRPr lang="es-E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b"/>
                </a:tc>
                <a:tc hMerge="1">
                  <a:txBody>
                    <a:bodyPr/>
                    <a:lstStyle/>
                    <a:p>
                      <a:endParaRPr lang="es-ES"/>
                    </a:p>
                  </a:txBody>
                  <a:tcPr/>
                </a:tc>
                <a:tc hMerge="1">
                  <a:txBody>
                    <a:bodyPr/>
                    <a:lstStyle/>
                    <a:p>
                      <a:endParaRPr lang="es-ES"/>
                    </a:p>
                  </a:txBody>
                  <a:tcPr/>
                </a:tc>
              </a:tr>
              <a:tr h="213559">
                <a:tc>
                  <a:txBody>
                    <a:bodyPr/>
                    <a:lstStyle/>
                    <a:p>
                      <a:pPr algn="ctr">
                        <a:lnSpc>
                          <a:spcPct val="107000"/>
                        </a:lnSpc>
                        <a:spcAft>
                          <a:spcPts val="0"/>
                        </a:spcAft>
                      </a:pPr>
                      <a:r>
                        <a:rPr lang="es-ES" sz="800">
                          <a:effectLst/>
                        </a:rPr>
                        <a:t>Nombre</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b"/>
                </a:tc>
                <a:tc>
                  <a:txBody>
                    <a:bodyPr/>
                    <a:lstStyle/>
                    <a:p>
                      <a:pPr algn="ctr">
                        <a:lnSpc>
                          <a:spcPct val="107000"/>
                        </a:lnSpc>
                        <a:spcAft>
                          <a:spcPts val="0"/>
                        </a:spcAft>
                      </a:pPr>
                      <a:r>
                        <a:rPr lang="es-ES" sz="800">
                          <a:effectLst/>
                        </a:rPr>
                        <a:t>Nota</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b"/>
                </a:tc>
                <a:tc>
                  <a:txBody>
                    <a:bodyPr/>
                    <a:lstStyle/>
                    <a:p>
                      <a:pPr algn="ctr">
                        <a:lnSpc>
                          <a:spcPct val="107000"/>
                        </a:lnSpc>
                        <a:spcAft>
                          <a:spcPts val="0"/>
                        </a:spcAft>
                      </a:pPr>
                      <a:r>
                        <a:rPr lang="es-ES" sz="800">
                          <a:effectLst/>
                        </a:rPr>
                        <a:t>Comentario</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b"/>
                </a:tc>
              </a:tr>
              <a:tr h="512539">
                <a:tc>
                  <a:txBody>
                    <a:bodyPr/>
                    <a:lstStyle/>
                    <a:p>
                      <a:pPr>
                        <a:lnSpc>
                          <a:spcPct val="107000"/>
                        </a:lnSpc>
                        <a:spcAft>
                          <a:spcPts val="0"/>
                        </a:spcAft>
                      </a:pPr>
                      <a:r>
                        <a:rPr lang="es-ES" sz="800">
                          <a:effectLst/>
                        </a:rPr>
                        <a:t>Requisitos</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800">
                          <a:effectLst/>
                        </a:rPr>
                        <a:t>7</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600">
                          <a:effectLst/>
                        </a:rPr>
                        <a:t>La capa gratuita de AWS incluye 750 horas de instancias t2.micro de Windows y Linux al mes durante un año. Para no superar la capa gratuita, utilice solo las microinstancias EC2.</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r>
              <a:tr h="1195926">
                <a:tc>
                  <a:txBody>
                    <a:bodyPr/>
                    <a:lstStyle/>
                    <a:p>
                      <a:pPr>
                        <a:lnSpc>
                          <a:spcPct val="107000"/>
                        </a:lnSpc>
                        <a:spcAft>
                          <a:spcPts val="0"/>
                        </a:spcAft>
                      </a:pPr>
                      <a:r>
                        <a:rPr lang="es-ES" sz="800" dirty="0">
                          <a:effectLst/>
                        </a:rPr>
                        <a:t>Precio</a:t>
                      </a:r>
                      <a:endParaRPr lang="es-E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800">
                          <a:effectLst/>
                        </a:rPr>
                        <a:t>7</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600" dirty="0">
                          <a:effectLst/>
                        </a:rPr>
                        <a:t>Más barato. Solo paga por lo que usa y no hay ninguna cuota mínima. Los precios se aplican por hora de instancia consumida para cada tipo de instancia. Las horas de instancia parcialmente consumidas se facturarán como horas completas. Los datos transferidos entre servicios AWS en distintas regiones se pagarán como una transferencia de datos en Internet en ambos lados de la transferencia. El uso de otros productos de Amazon Web </a:t>
                      </a:r>
                      <a:r>
                        <a:rPr lang="es-ES" sz="600" dirty="0" err="1">
                          <a:effectLst/>
                        </a:rPr>
                        <a:t>Services</a:t>
                      </a:r>
                      <a:r>
                        <a:rPr lang="es-ES" sz="600" dirty="0">
                          <a:effectLst/>
                        </a:rPr>
                        <a:t> se facturará aparte.</a:t>
                      </a:r>
                      <a:endParaRPr lang="es-E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r>
              <a:tr h="854232">
                <a:tc>
                  <a:txBody>
                    <a:bodyPr/>
                    <a:lstStyle/>
                    <a:p>
                      <a:pPr>
                        <a:lnSpc>
                          <a:spcPct val="107000"/>
                        </a:lnSpc>
                        <a:spcAft>
                          <a:spcPts val="0"/>
                        </a:spcAft>
                      </a:pPr>
                      <a:r>
                        <a:rPr lang="es-ES" sz="800">
                          <a:effectLst/>
                        </a:rPr>
                        <a:t>Licenciamiento</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800">
                          <a:effectLst/>
                        </a:rPr>
                        <a:t>4</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600">
                          <a:effectLst/>
                        </a:rPr>
                        <a:t> Puede pagar las licencias de Windows Server y SQL Server directamente desde AWS para ejecutarlas en instancias de Amazon EC2 o Amazon RDS. También tiene flexibilidad a la hora de traer sus propias licencias (BYOL), lo que permite pagar el precio de Amazon Linux para instancias de Amazon EC2 en lugar de pagar instancias con licencia incluida.</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r>
              <a:tr h="341693">
                <a:tc>
                  <a:txBody>
                    <a:bodyPr/>
                    <a:lstStyle/>
                    <a:p>
                      <a:pPr>
                        <a:lnSpc>
                          <a:spcPct val="107000"/>
                        </a:lnSpc>
                        <a:spcAft>
                          <a:spcPts val="0"/>
                        </a:spcAft>
                      </a:pPr>
                      <a:r>
                        <a:rPr lang="es-ES" sz="800">
                          <a:effectLst/>
                        </a:rPr>
                        <a:t>Tecnología Híbrida</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800">
                          <a:effectLst/>
                        </a:rPr>
                        <a:t>7</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600">
                          <a:effectLst/>
                        </a:rPr>
                        <a:t>Ofrece  servicios de Cloud Híbrido aprovechando los recursos del cliente.</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r>
              <a:tr h="854232">
                <a:tc>
                  <a:txBody>
                    <a:bodyPr/>
                    <a:lstStyle/>
                    <a:p>
                      <a:pPr>
                        <a:lnSpc>
                          <a:spcPct val="107000"/>
                        </a:lnSpc>
                        <a:spcAft>
                          <a:spcPts val="0"/>
                        </a:spcAft>
                      </a:pPr>
                      <a:r>
                        <a:rPr lang="es-ES" sz="800">
                          <a:effectLst/>
                        </a:rPr>
                        <a:t>Rentabilidad</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800">
                          <a:effectLst/>
                        </a:rPr>
                        <a:t>8</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600">
                          <a:effectLst/>
                        </a:rPr>
                        <a:t>.Amazon Web Services ofrece un modo de obtener y emplear infraestructura bajo demanda, de modo que pague solo por lo que consume. Esto permite dedicar más dinero al negocio y por tanto innovar más, expandirse más lejos y situarse mejor con el fin de aprovechar las oportunidades.</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r>
              <a:tr h="512539">
                <a:tc>
                  <a:txBody>
                    <a:bodyPr/>
                    <a:lstStyle/>
                    <a:p>
                      <a:pPr>
                        <a:lnSpc>
                          <a:spcPct val="107000"/>
                        </a:lnSpc>
                        <a:spcAft>
                          <a:spcPts val="0"/>
                        </a:spcAft>
                      </a:pPr>
                      <a:r>
                        <a:rPr lang="es-ES" sz="800">
                          <a:effectLst/>
                        </a:rPr>
                        <a:t>Soporte y Doc</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800">
                          <a:effectLst/>
                        </a:rPr>
                        <a:t>8</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600">
                          <a:effectLst/>
                        </a:rPr>
                        <a:t>Existe una gran cantidad de guías, tutoriales, y documentación relacionada con los servicios de Amazon AWS, gran parte de ellos oficiales-</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r>
              <a:tr h="213559">
                <a:tc>
                  <a:txBody>
                    <a:bodyPr/>
                    <a:lstStyle/>
                    <a:p>
                      <a:pPr>
                        <a:lnSpc>
                          <a:spcPct val="107000"/>
                        </a:lnSpc>
                        <a:spcAft>
                          <a:spcPts val="0"/>
                        </a:spcAft>
                      </a:pPr>
                      <a:r>
                        <a:rPr lang="es-ES" sz="800">
                          <a:effectLst/>
                        </a:rPr>
                        <a:t>Gratuidad</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800">
                          <a:effectLst/>
                        </a:rPr>
                        <a:t>7</a:t>
                      </a:r>
                      <a:endParaRPr lang="es-ES" sz="80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c>
                  <a:txBody>
                    <a:bodyPr/>
                    <a:lstStyle/>
                    <a:p>
                      <a:pPr algn="ctr">
                        <a:lnSpc>
                          <a:spcPct val="107000"/>
                        </a:lnSpc>
                        <a:spcAft>
                          <a:spcPts val="0"/>
                        </a:spcAft>
                      </a:pPr>
                      <a:r>
                        <a:rPr lang="es-ES" sz="600" dirty="0">
                          <a:effectLst/>
                        </a:rPr>
                        <a:t>750 horas de gratuidad</a:t>
                      </a:r>
                      <a:endParaRPr lang="es-E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31695" marR="31695" marT="0" marB="0" anchor="ctr"/>
                </a:tc>
              </a:tr>
            </a:tbl>
          </a:graphicData>
        </a:graphic>
      </p:graphicFrame>
      <p:sp>
        <p:nvSpPr>
          <p:cNvPr id="12" name="Rectángulo 11"/>
          <p:cNvSpPr/>
          <p:nvPr/>
        </p:nvSpPr>
        <p:spPr>
          <a:xfrm>
            <a:off x="8294195" y="1211649"/>
            <a:ext cx="2531462" cy="646331"/>
          </a:xfrm>
          <a:prstGeom prst="rect">
            <a:avLst/>
          </a:prstGeom>
          <a:noFill/>
        </p:spPr>
        <p:txBody>
          <a:bodyPr wrap="none" lIns="91440" tIns="45720" rIns="91440" bIns="45720">
            <a:spAutoFit/>
          </a:bodyPr>
          <a:lstStyle/>
          <a:p>
            <a:pPr algn="ct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AmazonWS</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13309380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755876" y="389768"/>
            <a:ext cx="10239214" cy="923330"/>
          </a:xfrm>
          <a:prstGeom prst="rect">
            <a:avLst/>
          </a:prstGeom>
          <a:noFill/>
        </p:spPr>
        <p:txBody>
          <a:bodyPr wrap="none" lIns="91440" tIns="45720" rIns="91440" bIns="45720">
            <a:spAutoFit/>
          </a:bodyPr>
          <a:lstStyle/>
          <a:p>
            <a:pPr algn="ctr"/>
            <a:r>
              <a:rPr lang="es-ES" sz="54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CRITERIOS USO Y RENDIMIENTO</a:t>
            </a:r>
            <a:endParaRPr lang="es-E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 name="Rectángulo 4"/>
          <p:cNvSpPr/>
          <p:nvPr/>
        </p:nvSpPr>
        <p:spPr>
          <a:xfrm>
            <a:off x="3279431" y="3040276"/>
            <a:ext cx="2848857"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Computación</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Rectángulo 5"/>
          <p:cNvSpPr/>
          <p:nvPr/>
        </p:nvSpPr>
        <p:spPr>
          <a:xfrm>
            <a:off x="3367827" y="4503687"/>
            <a:ext cx="3176832"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APP </a:t>
            </a: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Developer</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 name="Rectángulo 6"/>
          <p:cNvSpPr/>
          <p:nvPr/>
        </p:nvSpPr>
        <p:spPr>
          <a:xfrm>
            <a:off x="7970784" y="4649273"/>
            <a:ext cx="4221215" cy="584775"/>
          </a:xfrm>
          <a:prstGeom prst="rect">
            <a:avLst/>
          </a:prstGeom>
          <a:noFill/>
        </p:spPr>
        <p:txBody>
          <a:bodyPr wrap="square" lIns="91440" tIns="45720" rIns="91440" bIns="45720">
            <a:spAutoFit/>
          </a:bodyPr>
          <a:lstStyle/>
          <a:p>
            <a:pPr algn="ctr"/>
            <a:r>
              <a:rPr lang="es-ES" sz="32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Facilidad de traspaso</a:t>
            </a:r>
            <a:endParaRPr lang="es-ES" sz="32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8" name="Rectángulo 7"/>
          <p:cNvSpPr/>
          <p:nvPr/>
        </p:nvSpPr>
        <p:spPr>
          <a:xfrm>
            <a:off x="8508498" y="2902747"/>
            <a:ext cx="1770036"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Storage</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 name="Rectángulo 8"/>
          <p:cNvSpPr/>
          <p:nvPr/>
        </p:nvSpPr>
        <p:spPr>
          <a:xfrm>
            <a:off x="3367827" y="1662240"/>
            <a:ext cx="2764475"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Rendimiento</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0" name="Rectángulo 9"/>
          <p:cNvSpPr/>
          <p:nvPr/>
        </p:nvSpPr>
        <p:spPr>
          <a:xfrm>
            <a:off x="10986394" y="7776390"/>
            <a:ext cx="1405211" cy="1200329"/>
          </a:xfrm>
          <a:prstGeom prst="rect">
            <a:avLst/>
          </a:prstGeom>
          <a:noFill/>
        </p:spPr>
        <p:txBody>
          <a:bodyPr wrap="square" lIns="91440" tIns="45720" rIns="91440" bIns="45720">
            <a:spAutoFit/>
          </a:bodyPr>
          <a:lstStyle/>
          <a:p>
            <a:pPr algn="ctr"/>
            <a:r>
              <a:rPr lang="es-E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Containers</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1" name="Rectángulo 10"/>
          <p:cNvSpPr/>
          <p:nvPr/>
        </p:nvSpPr>
        <p:spPr>
          <a:xfrm>
            <a:off x="4248548" y="5638258"/>
            <a:ext cx="2299027" cy="646331"/>
          </a:xfrm>
          <a:prstGeom prst="rect">
            <a:avLst/>
          </a:prstGeom>
          <a:noFill/>
        </p:spPr>
        <p:txBody>
          <a:bodyPr wrap="none" lIns="91440" tIns="45720" rIns="91440" bIns="45720">
            <a:spAutoFit/>
          </a:bodyPr>
          <a:lstStyle/>
          <a:p>
            <a:pPr algn="ctr"/>
            <a:r>
              <a:rPr lang="es-ES" sz="3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Usabilidad</a:t>
            </a:r>
            <a:endParaRPr lang="es-E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1026" name="Picture 2" descr="http://www.golpevisual.com/wp-content/uploads/2012/11/usabilidad-we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3399" y="5564131"/>
            <a:ext cx="2126069" cy="72466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impledeveloper.com/wp-content/uploads/2013/07/software-developer-succes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3399" y="4252556"/>
            <a:ext cx="1336032" cy="100202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mlv-s2-p.mlstatic.com/memorias-ram-14831-MLV20091439082_052014-Y.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43399" y="2705960"/>
            <a:ext cx="1215667" cy="121566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cioperu.com/Revista_Recursos/Fotos2014/Mayo/Informe_ProvAlmacenamientoNube0.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44659" y="2306536"/>
            <a:ext cx="1724516" cy="116914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tatic.wixstatic.com/media/7e2b25_614b3425f2be4181957215137c9a8c01.jpg/v1/fill/w_400,h_400,al_c,q_75/7e2b25_614b3425f2be4181957215137c9a8c01.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33055" y="4051638"/>
            <a:ext cx="1512493" cy="151249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globedia.com/imagenes/noticias/2012/8/16/emprendedores-definir-evaluar-kpi-8217-indicadores-clave-rendimiento-desempeno_1_1339979.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66042" y="1328315"/>
            <a:ext cx="1313389" cy="1250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783907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192</TotalTime>
  <Words>1370</Words>
  <Application>Microsoft Office PowerPoint</Application>
  <PresentationFormat>Panorámica</PresentationFormat>
  <Paragraphs>263</Paragraphs>
  <Slides>15</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15</vt:i4>
      </vt:variant>
    </vt:vector>
  </HeadingPairs>
  <TitlesOfParts>
    <vt:vector size="20" baseType="lpstr">
      <vt:lpstr>Arial</vt:lpstr>
      <vt:lpstr>Calibri</vt:lpstr>
      <vt:lpstr>Corbel</vt:lpstr>
      <vt:lpstr>Times New Roman</vt:lpstr>
      <vt:lpstr>Parallax</vt:lpstr>
      <vt:lpstr>Presentación de PowerPoint</vt:lpstr>
      <vt:lpstr>PLANIFICACION</vt:lpstr>
      <vt:lpstr>DESCRIPCION DE LAS TECNOLOGIAS</vt:lpstr>
      <vt:lpstr>DESCRIPCION AZURE</vt:lpstr>
      <vt:lpstr>DESCRIPCION AMAZONWS</vt:lpstr>
      <vt:lpstr>CRITERIOS DE COMPARACION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www.BNNT.es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Buenache</dc:creator>
  <cp:lastModifiedBy>Piero Rospigliosi</cp:lastModifiedBy>
  <cp:revision>29</cp:revision>
  <dcterms:created xsi:type="dcterms:W3CDTF">2016-04-12T09:22:29Z</dcterms:created>
  <dcterms:modified xsi:type="dcterms:W3CDTF">2016-04-12T20:20:01Z</dcterms:modified>
</cp:coreProperties>
</file>

<file path=docProps/thumbnail.jpeg>
</file>